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68" r:id="rId2"/>
    <p:sldId id="269" r:id="rId3"/>
    <p:sldId id="379" r:id="rId4"/>
    <p:sldId id="380" r:id="rId5"/>
    <p:sldId id="381" r:id="rId6"/>
    <p:sldId id="393" r:id="rId7"/>
    <p:sldId id="378" r:id="rId8"/>
    <p:sldId id="383" r:id="rId9"/>
    <p:sldId id="369" r:id="rId10"/>
    <p:sldId id="396" r:id="rId11"/>
    <p:sldId id="295" r:id="rId12"/>
    <p:sldId id="389" r:id="rId13"/>
    <p:sldId id="375" r:id="rId14"/>
    <p:sldId id="391" r:id="rId15"/>
    <p:sldId id="390" r:id="rId16"/>
    <p:sldId id="392" r:id="rId17"/>
    <p:sldId id="394" r:id="rId18"/>
    <p:sldId id="397" r:id="rId19"/>
    <p:sldId id="399" r:id="rId20"/>
    <p:sldId id="385" r:id="rId21"/>
    <p:sldId id="386" r:id="rId22"/>
    <p:sldId id="388" r:id="rId23"/>
    <p:sldId id="376" r:id="rId24"/>
    <p:sldId id="387" r:id="rId25"/>
  </p:sldIdLst>
  <p:sldSz cx="9144000" cy="6858000" type="screen4x3"/>
  <p:notesSz cx="6997700" cy="9283700"/>
  <p:defaultTextStyle>
    <a:defPPr>
      <a:defRPr lang="en-US"/>
    </a:defPPr>
    <a:lvl1pPr algn="ctr" rtl="0" fontAlgn="base">
      <a:spcBef>
        <a:spcPct val="0"/>
      </a:spcBef>
      <a:spcAft>
        <a:spcPct val="0"/>
      </a:spcAft>
      <a:defRPr sz="2800" kern="1200">
        <a:solidFill>
          <a:schemeClr val="tx1"/>
        </a:solidFill>
        <a:latin typeface="Times New Roman" pitchFamily="64" charset="0"/>
        <a:ea typeface="+mn-ea"/>
        <a:cs typeface="+mn-cs"/>
      </a:defRPr>
    </a:lvl1pPr>
    <a:lvl2pPr marL="457200" algn="ctr" rtl="0" fontAlgn="base">
      <a:spcBef>
        <a:spcPct val="0"/>
      </a:spcBef>
      <a:spcAft>
        <a:spcPct val="0"/>
      </a:spcAft>
      <a:defRPr sz="2800" kern="1200">
        <a:solidFill>
          <a:schemeClr val="tx1"/>
        </a:solidFill>
        <a:latin typeface="Times New Roman" pitchFamily="64" charset="0"/>
        <a:ea typeface="+mn-ea"/>
        <a:cs typeface="+mn-cs"/>
      </a:defRPr>
    </a:lvl2pPr>
    <a:lvl3pPr marL="914400" algn="ctr" rtl="0" fontAlgn="base">
      <a:spcBef>
        <a:spcPct val="0"/>
      </a:spcBef>
      <a:spcAft>
        <a:spcPct val="0"/>
      </a:spcAft>
      <a:defRPr sz="2800" kern="1200">
        <a:solidFill>
          <a:schemeClr val="tx1"/>
        </a:solidFill>
        <a:latin typeface="Times New Roman" pitchFamily="64" charset="0"/>
        <a:ea typeface="+mn-ea"/>
        <a:cs typeface="+mn-cs"/>
      </a:defRPr>
    </a:lvl3pPr>
    <a:lvl4pPr marL="1371600" algn="ctr" rtl="0" fontAlgn="base">
      <a:spcBef>
        <a:spcPct val="0"/>
      </a:spcBef>
      <a:spcAft>
        <a:spcPct val="0"/>
      </a:spcAft>
      <a:defRPr sz="2800" kern="1200">
        <a:solidFill>
          <a:schemeClr val="tx1"/>
        </a:solidFill>
        <a:latin typeface="Times New Roman" pitchFamily="64" charset="0"/>
        <a:ea typeface="+mn-ea"/>
        <a:cs typeface="+mn-cs"/>
      </a:defRPr>
    </a:lvl4pPr>
    <a:lvl5pPr marL="1828800" algn="ctr" rtl="0" fontAlgn="base">
      <a:spcBef>
        <a:spcPct val="0"/>
      </a:spcBef>
      <a:spcAft>
        <a:spcPct val="0"/>
      </a:spcAft>
      <a:defRPr sz="2800" kern="1200">
        <a:solidFill>
          <a:schemeClr val="tx1"/>
        </a:solidFill>
        <a:latin typeface="Times New Roman" pitchFamily="64" charset="0"/>
        <a:ea typeface="+mn-ea"/>
        <a:cs typeface="+mn-cs"/>
      </a:defRPr>
    </a:lvl5pPr>
    <a:lvl6pPr marL="2286000" algn="l" defTabSz="914400" rtl="0" eaLnBrk="1" latinLnBrk="0" hangingPunct="1">
      <a:defRPr sz="2800" kern="1200">
        <a:solidFill>
          <a:schemeClr val="tx1"/>
        </a:solidFill>
        <a:latin typeface="Times New Roman" pitchFamily="64" charset="0"/>
        <a:ea typeface="+mn-ea"/>
        <a:cs typeface="+mn-cs"/>
      </a:defRPr>
    </a:lvl6pPr>
    <a:lvl7pPr marL="2743200" algn="l" defTabSz="914400" rtl="0" eaLnBrk="1" latinLnBrk="0" hangingPunct="1">
      <a:defRPr sz="2800" kern="1200">
        <a:solidFill>
          <a:schemeClr val="tx1"/>
        </a:solidFill>
        <a:latin typeface="Times New Roman" pitchFamily="64" charset="0"/>
        <a:ea typeface="+mn-ea"/>
        <a:cs typeface="+mn-cs"/>
      </a:defRPr>
    </a:lvl7pPr>
    <a:lvl8pPr marL="3200400" algn="l" defTabSz="914400" rtl="0" eaLnBrk="1" latinLnBrk="0" hangingPunct="1">
      <a:defRPr sz="2800" kern="1200">
        <a:solidFill>
          <a:schemeClr val="tx1"/>
        </a:solidFill>
        <a:latin typeface="Times New Roman" pitchFamily="64" charset="0"/>
        <a:ea typeface="+mn-ea"/>
        <a:cs typeface="+mn-cs"/>
      </a:defRPr>
    </a:lvl8pPr>
    <a:lvl9pPr marL="3657600" algn="l" defTabSz="914400" rtl="0" eaLnBrk="1" latinLnBrk="0" hangingPunct="1">
      <a:defRPr sz="2800" kern="1200">
        <a:solidFill>
          <a:schemeClr val="tx1"/>
        </a:solidFill>
        <a:latin typeface="Times New Roman" pitchFamily="6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51A72"/>
    <a:srgbClr val="660084"/>
    <a:srgbClr val="333399"/>
    <a:srgbClr val="C0C0C0"/>
    <a:srgbClr val="FF99FF"/>
    <a:srgbClr val="FFFF99"/>
    <a:srgbClr val="66FFFF"/>
    <a:srgbClr val="66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71" autoAdjust="0"/>
  </p:normalViewPr>
  <p:slideViewPr>
    <p:cSldViewPr>
      <p:cViewPr>
        <p:scale>
          <a:sx n="75" d="100"/>
          <a:sy n="75" d="100"/>
        </p:scale>
        <p:origin x="-1014" y="-720"/>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2484" y="-78"/>
      </p:cViewPr>
      <p:guideLst>
        <p:guide orient="horz" pos="2924"/>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3021" tIns="46512" rIns="93021" bIns="46512" numCol="1" anchor="t" anchorCtr="0" compatLnSpc="1">
            <a:prstTxWarp prst="textNoShape">
              <a:avLst/>
            </a:prstTxWarp>
          </a:bodyPr>
          <a:lstStyle>
            <a:lvl1pPr algn="l" defTabSz="930275">
              <a:defRPr sz="1200">
                <a:latin typeface="Times New Roman" pitchFamily="18" charset="0"/>
              </a:defRPr>
            </a:lvl1pPr>
          </a:lstStyle>
          <a:p>
            <a:pPr>
              <a:defRPr/>
            </a:pPr>
            <a:endParaRPr lang="en-US"/>
          </a:p>
        </p:txBody>
      </p:sp>
      <p:sp>
        <p:nvSpPr>
          <p:cNvPr id="23555" name="Rectangle 3"/>
          <p:cNvSpPr>
            <a:spLocks noGrp="1" noChangeArrowheads="1"/>
          </p:cNvSpPr>
          <p:nvPr>
            <p:ph type="dt" sz="quarter" idx="1"/>
          </p:nvPr>
        </p:nvSpPr>
        <p:spPr bwMode="auto">
          <a:xfrm>
            <a:off x="3963988" y="0"/>
            <a:ext cx="3032125" cy="463550"/>
          </a:xfrm>
          <a:prstGeom prst="rect">
            <a:avLst/>
          </a:prstGeom>
          <a:noFill/>
          <a:ln w="9525">
            <a:noFill/>
            <a:miter lim="800000"/>
            <a:headEnd/>
            <a:tailEnd/>
          </a:ln>
          <a:effectLst/>
        </p:spPr>
        <p:txBody>
          <a:bodyPr vert="horz" wrap="square" lIns="93021" tIns="46512" rIns="93021" bIns="46512" numCol="1" anchor="t" anchorCtr="0" compatLnSpc="1">
            <a:prstTxWarp prst="textNoShape">
              <a:avLst/>
            </a:prstTxWarp>
          </a:bodyPr>
          <a:lstStyle>
            <a:lvl1pPr algn="r" defTabSz="930275">
              <a:defRPr sz="1200">
                <a:latin typeface="Times New Roman" pitchFamily="18" charset="0"/>
              </a:defRPr>
            </a:lvl1pPr>
          </a:lstStyle>
          <a:p>
            <a:pPr>
              <a:defRPr/>
            </a:pPr>
            <a:endParaRPr lang="en-US"/>
          </a:p>
        </p:txBody>
      </p:sp>
      <p:sp>
        <p:nvSpPr>
          <p:cNvPr id="23556" name="Rectangle 4"/>
          <p:cNvSpPr>
            <a:spLocks noGrp="1" noChangeArrowheads="1"/>
          </p:cNvSpPr>
          <p:nvPr>
            <p:ph type="ftr" sz="quarter" idx="2"/>
          </p:nvPr>
        </p:nvSpPr>
        <p:spPr bwMode="auto">
          <a:xfrm>
            <a:off x="0" y="8818563"/>
            <a:ext cx="3032125" cy="463550"/>
          </a:xfrm>
          <a:prstGeom prst="rect">
            <a:avLst/>
          </a:prstGeom>
          <a:noFill/>
          <a:ln w="9525">
            <a:noFill/>
            <a:miter lim="800000"/>
            <a:headEnd/>
            <a:tailEnd/>
          </a:ln>
          <a:effectLst/>
        </p:spPr>
        <p:txBody>
          <a:bodyPr vert="horz" wrap="square" lIns="93021" tIns="46512" rIns="93021" bIns="46512" numCol="1" anchor="b" anchorCtr="0" compatLnSpc="1">
            <a:prstTxWarp prst="textNoShape">
              <a:avLst/>
            </a:prstTxWarp>
          </a:bodyPr>
          <a:lstStyle>
            <a:lvl1pPr algn="l" defTabSz="930275">
              <a:defRPr sz="1200">
                <a:latin typeface="Times New Roman" pitchFamily="18" charset="0"/>
              </a:defRPr>
            </a:lvl1pPr>
          </a:lstStyle>
          <a:p>
            <a:pPr>
              <a:defRPr/>
            </a:pPr>
            <a:endParaRPr lang="en-US"/>
          </a:p>
        </p:txBody>
      </p:sp>
      <p:sp>
        <p:nvSpPr>
          <p:cNvPr id="23557" name="Rectangle 5"/>
          <p:cNvSpPr>
            <a:spLocks noGrp="1" noChangeArrowheads="1"/>
          </p:cNvSpPr>
          <p:nvPr>
            <p:ph type="sldNum" sz="quarter" idx="3"/>
          </p:nvPr>
        </p:nvSpPr>
        <p:spPr bwMode="auto">
          <a:xfrm>
            <a:off x="3963988" y="8818563"/>
            <a:ext cx="3032125" cy="463550"/>
          </a:xfrm>
          <a:prstGeom prst="rect">
            <a:avLst/>
          </a:prstGeom>
          <a:noFill/>
          <a:ln w="9525">
            <a:noFill/>
            <a:miter lim="800000"/>
            <a:headEnd/>
            <a:tailEnd/>
          </a:ln>
          <a:effectLst/>
        </p:spPr>
        <p:txBody>
          <a:bodyPr vert="horz" wrap="square" lIns="93021" tIns="46512" rIns="93021" bIns="46512" numCol="1" anchor="b" anchorCtr="0" compatLnSpc="1">
            <a:prstTxWarp prst="textNoShape">
              <a:avLst/>
            </a:prstTxWarp>
          </a:bodyPr>
          <a:lstStyle>
            <a:lvl1pPr algn="r" defTabSz="930275">
              <a:defRPr sz="1200">
                <a:latin typeface="Times New Roman" pitchFamily="18" charset="0"/>
              </a:defRPr>
            </a:lvl1pPr>
          </a:lstStyle>
          <a:p>
            <a:pPr>
              <a:defRPr/>
            </a:pPr>
            <a:fld id="{983B911C-5478-4C5A-8CD6-1C7408ACFC0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514" name="Rectangle 1026"/>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3021" tIns="46512" rIns="93021" bIns="46512" numCol="1" anchor="t" anchorCtr="0" compatLnSpc="1">
            <a:prstTxWarp prst="textNoShape">
              <a:avLst/>
            </a:prstTxWarp>
          </a:bodyPr>
          <a:lstStyle>
            <a:lvl1pPr algn="l" defTabSz="930275">
              <a:defRPr sz="1200">
                <a:latin typeface="Times New Roman" pitchFamily="18" charset="0"/>
              </a:defRPr>
            </a:lvl1pPr>
          </a:lstStyle>
          <a:p>
            <a:pPr>
              <a:defRPr/>
            </a:pPr>
            <a:endParaRPr lang="en-US"/>
          </a:p>
        </p:txBody>
      </p:sp>
      <p:sp>
        <p:nvSpPr>
          <p:cNvPr id="192515" name="Rectangle 1027"/>
          <p:cNvSpPr>
            <a:spLocks noGrp="1" noChangeArrowheads="1"/>
          </p:cNvSpPr>
          <p:nvPr>
            <p:ph type="dt" idx="1"/>
          </p:nvPr>
        </p:nvSpPr>
        <p:spPr bwMode="auto">
          <a:xfrm>
            <a:off x="3963988" y="0"/>
            <a:ext cx="3032125" cy="463550"/>
          </a:xfrm>
          <a:prstGeom prst="rect">
            <a:avLst/>
          </a:prstGeom>
          <a:noFill/>
          <a:ln w="9525">
            <a:noFill/>
            <a:miter lim="800000"/>
            <a:headEnd/>
            <a:tailEnd/>
          </a:ln>
          <a:effectLst/>
        </p:spPr>
        <p:txBody>
          <a:bodyPr vert="horz" wrap="square" lIns="93021" tIns="46512" rIns="93021" bIns="46512" numCol="1" anchor="t" anchorCtr="0" compatLnSpc="1">
            <a:prstTxWarp prst="textNoShape">
              <a:avLst/>
            </a:prstTxWarp>
          </a:bodyPr>
          <a:lstStyle>
            <a:lvl1pPr algn="r" defTabSz="930275">
              <a:defRPr sz="1200">
                <a:latin typeface="Times New Roman" pitchFamily="18" charset="0"/>
              </a:defRPr>
            </a:lvl1pPr>
          </a:lstStyle>
          <a:p>
            <a:pPr>
              <a:defRPr/>
            </a:pPr>
            <a:endParaRPr lang="en-US"/>
          </a:p>
        </p:txBody>
      </p:sp>
      <p:sp>
        <p:nvSpPr>
          <p:cNvPr id="27652" name="Rectangle 1028"/>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p:spPr>
      </p:sp>
      <p:sp>
        <p:nvSpPr>
          <p:cNvPr id="192517" name="Rectangle 1029"/>
          <p:cNvSpPr>
            <a:spLocks noGrp="1" noChangeArrowheads="1"/>
          </p:cNvSpPr>
          <p:nvPr>
            <p:ph type="body" sz="quarter" idx="3"/>
          </p:nvPr>
        </p:nvSpPr>
        <p:spPr bwMode="auto">
          <a:xfrm>
            <a:off x="700088" y="4410075"/>
            <a:ext cx="5597525" cy="4176713"/>
          </a:xfrm>
          <a:prstGeom prst="rect">
            <a:avLst/>
          </a:prstGeom>
          <a:noFill/>
          <a:ln w="9525">
            <a:noFill/>
            <a:miter lim="800000"/>
            <a:headEnd/>
            <a:tailEnd/>
          </a:ln>
          <a:effectLst/>
        </p:spPr>
        <p:txBody>
          <a:bodyPr vert="horz" wrap="square" lIns="93021" tIns="46512" rIns="93021" bIns="4651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2518" name="Rectangle 1030"/>
          <p:cNvSpPr>
            <a:spLocks noGrp="1" noChangeArrowheads="1"/>
          </p:cNvSpPr>
          <p:nvPr>
            <p:ph type="ftr" sz="quarter" idx="4"/>
          </p:nvPr>
        </p:nvSpPr>
        <p:spPr bwMode="auto">
          <a:xfrm>
            <a:off x="0" y="8818563"/>
            <a:ext cx="3032125" cy="463550"/>
          </a:xfrm>
          <a:prstGeom prst="rect">
            <a:avLst/>
          </a:prstGeom>
          <a:noFill/>
          <a:ln w="9525">
            <a:noFill/>
            <a:miter lim="800000"/>
            <a:headEnd/>
            <a:tailEnd/>
          </a:ln>
          <a:effectLst/>
        </p:spPr>
        <p:txBody>
          <a:bodyPr vert="horz" wrap="square" lIns="93021" tIns="46512" rIns="93021" bIns="46512" numCol="1" anchor="b" anchorCtr="0" compatLnSpc="1">
            <a:prstTxWarp prst="textNoShape">
              <a:avLst/>
            </a:prstTxWarp>
          </a:bodyPr>
          <a:lstStyle>
            <a:lvl1pPr algn="l" defTabSz="930275">
              <a:defRPr sz="1200">
                <a:latin typeface="Times New Roman" pitchFamily="18" charset="0"/>
              </a:defRPr>
            </a:lvl1pPr>
          </a:lstStyle>
          <a:p>
            <a:pPr>
              <a:defRPr/>
            </a:pPr>
            <a:endParaRPr lang="en-US"/>
          </a:p>
        </p:txBody>
      </p:sp>
      <p:sp>
        <p:nvSpPr>
          <p:cNvPr id="192519" name="Rectangle 1031"/>
          <p:cNvSpPr>
            <a:spLocks noGrp="1" noChangeArrowheads="1"/>
          </p:cNvSpPr>
          <p:nvPr>
            <p:ph type="sldNum" sz="quarter" idx="5"/>
          </p:nvPr>
        </p:nvSpPr>
        <p:spPr bwMode="auto">
          <a:xfrm>
            <a:off x="3963988" y="8818563"/>
            <a:ext cx="3032125" cy="463550"/>
          </a:xfrm>
          <a:prstGeom prst="rect">
            <a:avLst/>
          </a:prstGeom>
          <a:noFill/>
          <a:ln w="9525">
            <a:noFill/>
            <a:miter lim="800000"/>
            <a:headEnd/>
            <a:tailEnd/>
          </a:ln>
          <a:effectLst/>
        </p:spPr>
        <p:txBody>
          <a:bodyPr vert="horz" wrap="square" lIns="93021" tIns="46512" rIns="93021" bIns="46512" numCol="1" anchor="b" anchorCtr="0" compatLnSpc="1">
            <a:prstTxWarp prst="textNoShape">
              <a:avLst/>
            </a:prstTxWarp>
          </a:bodyPr>
          <a:lstStyle>
            <a:lvl1pPr algn="r" defTabSz="930275">
              <a:defRPr sz="1200">
                <a:latin typeface="Times New Roman" pitchFamily="18" charset="0"/>
              </a:defRPr>
            </a:lvl1pPr>
          </a:lstStyle>
          <a:p>
            <a:pPr>
              <a:defRPr/>
            </a:pPr>
            <a:fld id="{A4BF0BF2-6D70-49C5-B303-360403DD039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31"/>
          <p:cNvSpPr>
            <a:spLocks noGrp="1" noChangeArrowheads="1"/>
          </p:cNvSpPr>
          <p:nvPr>
            <p:ph type="sldNum" sz="quarter" idx="5"/>
          </p:nvPr>
        </p:nvSpPr>
        <p:spPr>
          <a:noFill/>
        </p:spPr>
        <p:txBody>
          <a:bodyPr/>
          <a:lstStyle/>
          <a:p>
            <a:fld id="{3C9592CB-6984-48F7-B3DC-C2F4906EB094}" type="slidenum">
              <a:rPr lang="en-US" smtClean="0">
                <a:latin typeface="Times New Roman" pitchFamily="64" charset="0"/>
              </a:rPr>
              <a:pPr/>
              <a:t>1</a:t>
            </a:fld>
            <a:endParaRPr lang="en-US" smtClean="0">
              <a:latin typeface="Times New Roman" pitchFamily="64" charset="0"/>
            </a:endParaRPr>
          </a:p>
        </p:txBody>
      </p:sp>
      <p:sp>
        <p:nvSpPr>
          <p:cNvPr id="28675" name="Rectangle 1026"/>
          <p:cNvSpPr>
            <a:spLocks noGrp="1" noRot="1" noChangeAspect="1" noChangeArrowheads="1" noTextEdit="1"/>
          </p:cNvSpPr>
          <p:nvPr>
            <p:ph type="sldImg"/>
          </p:nvPr>
        </p:nvSpPr>
        <p:spPr>
          <a:ln/>
        </p:spPr>
      </p:sp>
      <p:sp>
        <p:nvSpPr>
          <p:cNvPr id="28676" name="Rectangle 1027"/>
          <p:cNvSpPr>
            <a:spLocks noGrp="1" noChangeArrowheads="1"/>
          </p:cNvSpPr>
          <p:nvPr>
            <p:ph type="body" idx="1"/>
          </p:nvPr>
        </p:nvSpPr>
        <p:spPr>
          <a:noFill/>
          <a:ln/>
        </p:spPr>
        <p:txBody>
          <a:bodyPr/>
          <a:lstStyle/>
          <a:p>
            <a:pPr eaLnBrk="1" hangingPunct="1"/>
            <a:endParaRPr lang="en-US" b="1" smtClean="0">
              <a:latin typeface="Times New Roman" pitchFamily="6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031"/>
          <p:cNvSpPr>
            <a:spLocks noGrp="1" noChangeArrowheads="1"/>
          </p:cNvSpPr>
          <p:nvPr>
            <p:ph type="sldNum" sz="quarter" idx="5"/>
          </p:nvPr>
        </p:nvSpPr>
        <p:spPr>
          <a:noFill/>
        </p:spPr>
        <p:txBody>
          <a:bodyPr/>
          <a:lstStyle/>
          <a:p>
            <a:fld id="{BC56E622-FC2C-4B25-BE42-04099A427236}" type="slidenum">
              <a:rPr lang="en-US" smtClean="0">
                <a:latin typeface="Times New Roman" pitchFamily="64" charset="0"/>
              </a:rPr>
              <a:pPr/>
              <a:t>10</a:t>
            </a:fld>
            <a:endParaRPr lang="en-US" smtClean="0">
              <a:latin typeface="Times New Roman" pitchFamily="64"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31"/>
          <p:cNvSpPr>
            <a:spLocks noGrp="1" noChangeArrowheads="1"/>
          </p:cNvSpPr>
          <p:nvPr>
            <p:ph type="sldNum" sz="quarter" idx="5"/>
          </p:nvPr>
        </p:nvSpPr>
        <p:spPr>
          <a:noFill/>
        </p:spPr>
        <p:txBody>
          <a:bodyPr/>
          <a:lstStyle/>
          <a:p>
            <a:fld id="{3DF65317-3ECB-40BE-9820-4F772F825EEE}" type="slidenum">
              <a:rPr lang="en-US" smtClean="0">
                <a:latin typeface="Times New Roman" pitchFamily="64" charset="0"/>
              </a:rPr>
              <a:pPr/>
              <a:t>11</a:t>
            </a:fld>
            <a:endParaRPr lang="en-US" smtClean="0">
              <a:latin typeface="Times New Roman" pitchFamily="6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latin typeface="Times New Roman" pitchFamily="6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031"/>
          <p:cNvSpPr>
            <a:spLocks noGrp="1" noChangeArrowheads="1"/>
          </p:cNvSpPr>
          <p:nvPr>
            <p:ph type="sldNum" sz="quarter" idx="5"/>
          </p:nvPr>
        </p:nvSpPr>
        <p:spPr>
          <a:noFill/>
        </p:spPr>
        <p:txBody>
          <a:bodyPr/>
          <a:lstStyle/>
          <a:p>
            <a:fld id="{39F34CE4-2A0A-44F9-9FE3-C297FDC1EF8F}" type="slidenum">
              <a:rPr lang="en-US" smtClean="0">
                <a:latin typeface="Times New Roman" pitchFamily="64" charset="0"/>
              </a:rPr>
              <a:pPr/>
              <a:t>12</a:t>
            </a:fld>
            <a:endParaRPr lang="en-US" smtClean="0">
              <a:latin typeface="Times New Roman" pitchFamily="64"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latin typeface="Times New Roman" pitchFamily="6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31"/>
          <p:cNvSpPr>
            <a:spLocks noGrp="1" noChangeArrowheads="1"/>
          </p:cNvSpPr>
          <p:nvPr>
            <p:ph type="sldNum" sz="quarter" idx="5"/>
          </p:nvPr>
        </p:nvSpPr>
        <p:spPr>
          <a:noFill/>
        </p:spPr>
        <p:txBody>
          <a:bodyPr/>
          <a:lstStyle/>
          <a:p>
            <a:fld id="{C233AE76-EF0F-4A76-8007-59EA38B52597}" type="slidenum">
              <a:rPr lang="en-US" smtClean="0">
                <a:latin typeface="Times New Roman" pitchFamily="64" charset="0"/>
              </a:rPr>
              <a:pPr/>
              <a:t>13</a:t>
            </a:fld>
            <a:endParaRPr lang="en-US" smtClean="0">
              <a:latin typeface="Times New Roman" pitchFamily="64" charset="0"/>
            </a:endParaRPr>
          </a:p>
        </p:txBody>
      </p:sp>
      <p:sp>
        <p:nvSpPr>
          <p:cNvPr id="40963" name="Rectangle 2"/>
          <p:cNvSpPr>
            <a:spLocks noGrp="1" noRot="1" noChangeAspect="1" noChangeArrowheads="1" noTextEdit="1"/>
          </p:cNvSpPr>
          <p:nvPr>
            <p:ph type="sldImg"/>
          </p:nvPr>
        </p:nvSpPr>
        <p:spPr>
          <a:solidFill>
            <a:srgbClr val="FFFFFF"/>
          </a:solidFill>
          <a:ln/>
        </p:spPr>
      </p:sp>
      <p:sp>
        <p:nvSpPr>
          <p:cNvPr id="40964"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31"/>
          <p:cNvSpPr txBox="1">
            <a:spLocks noGrp="1" noChangeArrowheads="1"/>
          </p:cNvSpPr>
          <p:nvPr/>
        </p:nvSpPr>
        <p:spPr bwMode="auto">
          <a:xfrm>
            <a:off x="3963988" y="8818563"/>
            <a:ext cx="3032125" cy="463550"/>
          </a:xfrm>
          <a:prstGeom prst="rect">
            <a:avLst/>
          </a:prstGeom>
          <a:noFill/>
          <a:ln w="9525">
            <a:noFill/>
            <a:miter lim="800000"/>
            <a:headEnd/>
            <a:tailEnd/>
          </a:ln>
        </p:spPr>
        <p:txBody>
          <a:bodyPr lIns="93021" tIns="46512" rIns="93021" bIns="46512" anchor="b"/>
          <a:lstStyle/>
          <a:p>
            <a:pPr algn="r" defTabSz="930275"/>
            <a:fld id="{A1384127-7EDA-47FE-8D1B-D048D9F0BCBC}" type="slidenum">
              <a:rPr lang="en-US" sz="1200"/>
              <a:pPr algn="r" defTabSz="930275"/>
              <a:t>14</a:t>
            </a:fld>
            <a:endParaRPr lang="en-US" sz="1200"/>
          </a:p>
        </p:txBody>
      </p:sp>
      <p:sp>
        <p:nvSpPr>
          <p:cNvPr id="41987" name="Rectangle 2"/>
          <p:cNvSpPr>
            <a:spLocks noGrp="1" noRot="1" noChangeAspect="1" noChangeArrowheads="1" noTextEdit="1"/>
          </p:cNvSpPr>
          <p:nvPr>
            <p:ph type="sldImg"/>
          </p:nvPr>
        </p:nvSpPr>
        <p:spPr>
          <a:solidFill>
            <a:srgbClr val="FFFFFF"/>
          </a:solidFill>
          <a:ln/>
        </p:spPr>
      </p:sp>
      <p:sp>
        <p:nvSpPr>
          <p:cNvPr id="41988"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31"/>
          <p:cNvSpPr txBox="1">
            <a:spLocks noGrp="1" noChangeArrowheads="1"/>
          </p:cNvSpPr>
          <p:nvPr/>
        </p:nvSpPr>
        <p:spPr bwMode="auto">
          <a:xfrm>
            <a:off x="3963988" y="8818563"/>
            <a:ext cx="3032125" cy="463550"/>
          </a:xfrm>
          <a:prstGeom prst="rect">
            <a:avLst/>
          </a:prstGeom>
          <a:noFill/>
          <a:ln w="9525">
            <a:noFill/>
            <a:miter lim="800000"/>
            <a:headEnd/>
            <a:tailEnd/>
          </a:ln>
        </p:spPr>
        <p:txBody>
          <a:bodyPr lIns="93021" tIns="46512" rIns="93021" bIns="46512" anchor="b"/>
          <a:lstStyle/>
          <a:p>
            <a:pPr algn="r" defTabSz="930275"/>
            <a:fld id="{7D03E24E-0489-450D-A726-DD148779AE27}" type="slidenum">
              <a:rPr lang="en-US" sz="1200"/>
              <a:pPr algn="r" defTabSz="930275"/>
              <a:t>15</a:t>
            </a:fld>
            <a:endParaRPr lang="en-US" sz="1200"/>
          </a:p>
        </p:txBody>
      </p:sp>
      <p:sp>
        <p:nvSpPr>
          <p:cNvPr id="43011" name="Rectangle 2"/>
          <p:cNvSpPr>
            <a:spLocks noGrp="1" noRot="1" noChangeAspect="1" noChangeArrowheads="1" noTextEdit="1"/>
          </p:cNvSpPr>
          <p:nvPr>
            <p:ph type="sldImg"/>
          </p:nvPr>
        </p:nvSpPr>
        <p:spPr>
          <a:solidFill>
            <a:srgbClr val="FFFFFF"/>
          </a:solidFill>
          <a:ln/>
        </p:spPr>
      </p:sp>
      <p:sp>
        <p:nvSpPr>
          <p:cNvPr id="43012"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31"/>
          <p:cNvSpPr txBox="1">
            <a:spLocks noGrp="1" noChangeArrowheads="1"/>
          </p:cNvSpPr>
          <p:nvPr/>
        </p:nvSpPr>
        <p:spPr bwMode="auto">
          <a:xfrm>
            <a:off x="3963988" y="8818563"/>
            <a:ext cx="3032125" cy="463550"/>
          </a:xfrm>
          <a:prstGeom prst="rect">
            <a:avLst/>
          </a:prstGeom>
          <a:noFill/>
          <a:ln w="9525">
            <a:noFill/>
            <a:miter lim="800000"/>
            <a:headEnd/>
            <a:tailEnd/>
          </a:ln>
        </p:spPr>
        <p:txBody>
          <a:bodyPr lIns="93021" tIns="46512" rIns="93021" bIns="46512" anchor="b"/>
          <a:lstStyle/>
          <a:p>
            <a:pPr algn="r" defTabSz="930275"/>
            <a:fld id="{BFE56763-16F5-43CC-A902-0664293FAC3F}" type="slidenum">
              <a:rPr lang="en-US" sz="1200"/>
              <a:pPr algn="r" defTabSz="930275"/>
              <a:t>16</a:t>
            </a:fld>
            <a:endParaRPr lang="en-US" sz="1200"/>
          </a:p>
        </p:txBody>
      </p:sp>
      <p:sp>
        <p:nvSpPr>
          <p:cNvPr id="44035" name="Rectangle 2"/>
          <p:cNvSpPr>
            <a:spLocks noGrp="1" noRot="1" noChangeAspect="1" noChangeArrowheads="1" noTextEdit="1"/>
          </p:cNvSpPr>
          <p:nvPr>
            <p:ph type="sldImg"/>
          </p:nvPr>
        </p:nvSpPr>
        <p:spPr>
          <a:solidFill>
            <a:srgbClr val="FFFFFF"/>
          </a:solidFill>
          <a:ln/>
        </p:spPr>
      </p:sp>
      <p:sp>
        <p:nvSpPr>
          <p:cNvPr id="44036"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031"/>
          <p:cNvSpPr txBox="1">
            <a:spLocks noGrp="1" noChangeArrowheads="1"/>
          </p:cNvSpPr>
          <p:nvPr/>
        </p:nvSpPr>
        <p:spPr bwMode="auto">
          <a:xfrm>
            <a:off x="3963988" y="8818563"/>
            <a:ext cx="3032125" cy="463550"/>
          </a:xfrm>
          <a:prstGeom prst="rect">
            <a:avLst/>
          </a:prstGeom>
          <a:noFill/>
          <a:ln w="9525">
            <a:noFill/>
            <a:miter lim="800000"/>
            <a:headEnd/>
            <a:tailEnd/>
          </a:ln>
        </p:spPr>
        <p:txBody>
          <a:bodyPr lIns="93021" tIns="46512" rIns="93021" bIns="46512" anchor="b"/>
          <a:lstStyle/>
          <a:p>
            <a:pPr algn="r" defTabSz="930275"/>
            <a:fld id="{E3533A61-1612-4DF5-B786-92A30D2D6AD0}" type="slidenum">
              <a:rPr lang="en-US" sz="1200"/>
              <a:pPr algn="r" defTabSz="930275"/>
              <a:t>17</a:t>
            </a:fld>
            <a:endParaRPr lang="en-US" sz="1200"/>
          </a:p>
        </p:txBody>
      </p:sp>
      <p:sp>
        <p:nvSpPr>
          <p:cNvPr id="45059" name="Rectangle 2"/>
          <p:cNvSpPr>
            <a:spLocks noGrp="1" noRot="1" noChangeAspect="1" noChangeArrowheads="1" noTextEdit="1"/>
          </p:cNvSpPr>
          <p:nvPr>
            <p:ph type="sldImg"/>
          </p:nvPr>
        </p:nvSpPr>
        <p:spPr>
          <a:solidFill>
            <a:srgbClr val="FFFFFF"/>
          </a:solidFill>
          <a:ln/>
        </p:spPr>
      </p:sp>
      <p:sp>
        <p:nvSpPr>
          <p:cNvPr id="45060"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031"/>
          <p:cNvSpPr txBox="1">
            <a:spLocks noGrp="1" noChangeArrowheads="1"/>
          </p:cNvSpPr>
          <p:nvPr/>
        </p:nvSpPr>
        <p:spPr bwMode="auto">
          <a:xfrm>
            <a:off x="3963988" y="8818563"/>
            <a:ext cx="3032125" cy="463550"/>
          </a:xfrm>
          <a:prstGeom prst="rect">
            <a:avLst/>
          </a:prstGeom>
          <a:noFill/>
          <a:ln w="9525">
            <a:noFill/>
            <a:miter lim="800000"/>
            <a:headEnd/>
            <a:tailEnd/>
          </a:ln>
        </p:spPr>
        <p:txBody>
          <a:bodyPr lIns="93021" tIns="46512" rIns="93021" bIns="46512" anchor="b"/>
          <a:lstStyle/>
          <a:p>
            <a:pPr algn="r" defTabSz="930275"/>
            <a:fld id="{FC0E54EA-00B8-4F21-8826-96FFA948CBF7}" type="slidenum">
              <a:rPr lang="en-US" sz="1200"/>
              <a:pPr algn="r" defTabSz="930275"/>
              <a:t>18</a:t>
            </a:fld>
            <a:endParaRPr lang="en-US" sz="1200"/>
          </a:p>
        </p:txBody>
      </p:sp>
      <p:sp>
        <p:nvSpPr>
          <p:cNvPr id="46083" name="Rectangle 2"/>
          <p:cNvSpPr>
            <a:spLocks noGrp="1" noRot="1" noChangeAspect="1" noChangeArrowheads="1" noTextEdit="1"/>
          </p:cNvSpPr>
          <p:nvPr>
            <p:ph type="sldImg"/>
          </p:nvPr>
        </p:nvSpPr>
        <p:spPr>
          <a:solidFill>
            <a:srgbClr val="FFFFFF"/>
          </a:solidFill>
          <a:ln/>
        </p:spPr>
      </p:sp>
      <p:sp>
        <p:nvSpPr>
          <p:cNvPr id="46084"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31"/>
          <p:cNvSpPr txBox="1">
            <a:spLocks noGrp="1" noChangeArrowheads="1"/>
          </p:cNvSpPr>
          <p:nvPr/>
        </p:nvSpPr>
        <p:spPr bwMode="auto">
          <a:xfrm>
            <a:off x="3963988" y="8818563"/>
            <a:ext cx="3032125" cy="463550"/>
          </a:xfrm>
          <a:prstGeom prst="rect">
            <a:avLst/>
          </a:prstGeom>
          <a:noFill/>
          <a:ln w="9525">
            <a:noFill/>
            <a:miter lim="800000"/>
            <a:headEnd/>
            <a:tailEnd/>
          </a:ln>
        </p:spPr>
        <p:txBody>
          <a:bodyPr lIns="93021" tIns="46512" rIns="93021" bIns="46512" anchor="b"/>
          <a:lstStyle/>
          <a:p>
            <a:pPr algn="r" defTabSz="930275"/>
            <a:fld id="{316F225C-2549-4B5B-BFB6-3DA617A41D27}" type="slidenum">
              <a:rPr lang="en-US" sz="1200"/>
              <a:pPr algn="r" defTabSz="930275"/>
              <a:t>19</a:t>
            </a:fld>
            <a:endParaRPr lang="en-US" sz="1200"/>
          </a:p>
        </p:txBody>
      </p:sp>
      <p:sp>
        <p:nvSpPr>
          <p:cNvPr id="47107" name="Rectangle 2"/>
          <p:cNvSpPr>
            <a:spLocks noGrp="1" noRot="1" noChangeAspect="1" noChangeArrowheads="1" noTextEdit="1"/>
          </p:cNvSpPr>
          <p:nvPr>
            <p:ph type="sldImg"/>
          </p:nvPr>
        </p:nvSpPr>
        <p:spPr>
          <a:solidFill>
            <a:srgbClr val="FFFFFF"/>
          </a:solidFill>
          <a:ln/>
        </p:spPr>
      </p:sp>
      <p:sp>
        <p:nvSpPr>
          <p:cNvPr id="47108"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31"/>
          <p:cNvSpPr>
            <a:spLocks noGrp="1" noChangeArrowheads="1"/>
          </p:cNvSpPr>
          <p:nvPr>
            <p:ph type="sldNum" sz="quarter" idx="5"/>
          </p:nvPr>
        </p:nvSpPr>
        <p:spPr>
          <a:noFill/>
        </p:spPr>
        <p:txBody>
          <a:bodyPr/>
          <a:lstStyle/>
          <a:p>
            <a:fld id="{B9EAE1B9-D47E-4656-A083-D4EDD91011B5}" type="slidenum">
              <a:rPr lang="en-US" smtClean="0">
                <a:latin typeface="Times New Roman" pitchFamily="64" charset="0"/>
              </a:rPr>
              <a:pPr/>
              <a:t>2</a:t>
            </a:fld>
            <a:endParaRPr lang="en-US" smtClean="0">
              <a:latin typeface="Times New Roman" pitchFamily="6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031"/>
          <p:cNvSpPr>
            <a:spLocks noGrp="1" noChangeArrowheads="1"/>
          </p:cNvSpPr>
          <p:nvPr>
            <p:ph type="sldNum" sz="quarter" idx="5"/>
          </p:nvPr>
        </p:nvSpPr>
        <p:spPr>
          <a:noFill/>
        </p:spPr>
        <p:txBody>
          <a:bodyPr/>
          <a:lstStyle/>
          <a:p>
            <a:fld id="{7466D89E-D803-42F4-8D7F-DEDBA66F8BA7}" type="slidenum">
              <a:rPr lang="en-US" smtClean="0">
                <a:latin typeface="Times New Roman" pitchFamily="64" charset="0"/>
              </a:rPr>
              <a:pPr/>
              <a:t>20</a:t>
            </a:fld>
            <a:endParaRPr lang="en-US" smtClean="0">
              <a:latin typeface="Times New Roman" pitchFamily="64" charset="0"/>
            </a:endParaRPr>
          </a:p>
        </p:txBody>
      </p:sp>
      <p:sp>
        <p:nvSpPr>
          <p:cNvPr id="49155" name="Rectangle 2"/>
          <p:cNvSpPr>
            <a:spLocks noGrp="1" noRot="1" noChangeAspect="1" noChangeArrowheads="1" noTextEdit="1"/>
          </p:cNvSpPr>
          <p:nvPr>
            <p:ph type="sldImg"/>
          </p:nvPr>
        </p:nvSpPr>
        <p:spPr>
          <a:solidFill>
            <a:srgbClr val="FFFFFF"/>
          </a:solidFill>
          <a:ln/>
        </p:spPr>
      </p:sp>
      <p:sp>
        <p:nvSpPr>
          <p:cNvPr id="49156"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031"/>
          <p:cNvSpPr>
            <a:spLocks noGrp="1" noChangeArrowheads="1"/>
          </p:cNvSpPr>
          <p:nvPr>
            <p:ph type="sldNum" sz="quarter" idx="5"/>
          </p:nvPr>
        </p:nvSpPr>
        <p:spPr>
          <a:noFill/>
        </p:spPr>
        <p:txBody>
          <a:bodyPr/>
          <a:lstStyle/>
          <a:p>
            <a:fld id="{30E718B0-A48D-4396-9D11-ED1FE20C002F}" type="slidenum">
              <a:rPr lang="en-US" smtClean="0">
                <a:latin typeface="Times New Roman" pitchFamily="64" charset="0"/>
              </a:rPr>
              <a:pPr/>
              <a:t>21</a:t>
            </a:fld>
            <a:endParaRPr lang="en-US" smtClean="0">
              <a:latin typeface="Times New Roman" pitchFamily="64" charset="0"/>
            </a:endParaRPr>
          </a:p>
        </p:txBody>
      </p:sp>
      <p:sp>
        <p:nvSpPr>
          <p:cNvPr id="50179" name="Rectangle 2"/>
          <p:cNvSpPr>
            <a:spLocks noGrp="1" noRot="1" noChangeAspect="1" noChangeArrowheads="1" noTextEdit="1"/>
          </p:cNvSpPr>
          <p:nvPr>
            <p:ph type="sldImg"/>
          </p:nvPr>
        </p:nvSpPr>
        <p:spPr>
          <a:solidFill>
            <a:srgbClr val="FFFFFF"/>
          </a:solidFill>
          <a:ln/>
        </p:spPr>
      </p:sp>
      <p:sp>
        <p:nvSpPr>
          <p:cNvPr id="50180"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31"/>
          <p:cNvSpPr>
            <a:spLocks noGrp="1" noChangeArrowheads="1"/>
          </p:cNvSpPr>
          <p:nvPr>
            <p:ph type="sldNum" sz="quarter" idx="5"/>
          </p:nvPr>
        </p:nvSpPr>
        <p:spPr>
          <a:noFill/>
        </p:spPr>
        <p:txBody>
          <a:bodyPr/>
          <a:lstStyle/>
          <a:p>
            <a:fld id="{1110ED0D-2311-4047-8488-CC2C15D28179}" type="slidenum">
              <a:rPr lang="en-US" smtClean="0">
                <a:latin typeface="Times New Roman" pitchFamily="64" charset="0"/>
              </a:rPr>
              <a:pPr/>
              <a:t>22</a:t>
            </a:fld>
            <a:endParaRPr lang="en-US" smtClean="0">
              <a:latin typeface="Times New Roman" pitchFamily="64" charset="0"/>
            </a:endParaRPr>
          </a:p>
        </p:txBody>
      </p:sp>
      <p:sp>
        <p:nvSpPr>
          <p:cNvPr id="51203" name="Rectangle 2"/>
          <p:cNvSpPr>
            <a:spLocks noGrp="1" noRot="1" noChangeAspect="1" noChangeArrowheads="1" noTextEdit="1"/>
          </p:cNvSpPr>
          <p:nvPr>
            <p:ph type="sldImg"/>
          </p:nvPr>
        </p:nvSpPr>
        <p:spPr>
          <a:solidFill>
            <a:srgbClr val="FFFFFF"/>
          </a:solidFill>
          <a:ln/>
        </p:spPr>
      </p:sp>
      <p:sp>
        <p:nvSpPr>
          <p:cNvPr id="51204"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31"/>
          <p:cNvSpPr>
            <a:spLocks noGrp="1" noChangeArrowheads="1"/>
          </p:cNvSpPr>
          <p:nvPr>
            <p:ph type="sldNum" sz="quarter" idx="5"/>
          </p:nvPr>
        </p:nvSpPr>
        <p:spPr>
          <a:noFill/>
        </p:spPr>
        <p:txBody>
          <a:bodyPr/>
          <a:lstStyle/>
          <a:p>
            <a:fld id="{88862AAF-DA33-426D-94CF-9EC31C74000C}" type="slidenum">
              <a:rPr lang="en-US" smtClean="0">
                <a:latin typeface="Times New Roman" pitchFamily="64" charset="0"/>
              </a:rPr>
              <a:pPr/>
              <a:t>23</a:t>
            </a:fld>
            <a:endParaRPr lang="en-US" smtClean="0">
              <a:latin typeface="Times New Roman" pitchFamily="64" charset="0"/>
            </a:endParaRPr>
          </a:p>
        </p:txBody>
      </p:sp>
      <p:sp>
        <p:nvSpPr>
          <p:cNvPr id="52227" name="Rectangle 2"/>
          <p:cNvSpPr>
            <a:spLocks noGrp="1" noRot="1" noChangeAspect="1" noChangeArrowheads="1" noTextEdit="1"/>
          </p:cNvSpPr>
          <p:nvPr>
            <p:ph type="sldImg"/>
          </p:nvPr>
        </p:nvSpPr>
        <p:spPr>
          <a:solidFill>
            <a:srgbClr val="FFFFFF"/>
          </a:solidFill>
          <a:ln/>
        </p:spPr>
      </p:sp>
      <p:sp>
        <p:nvSpPr>
          <p:cNvPr id="5222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b="1" smtClean="0">
              <a:latin typeface="Times New Roman" pitchFamily="6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31"/>
          <p:cNvSpPr>
            <a:spLocks noGrp="1" noChangeArrowheads="1"/>
          </p:cNvSpPr>
          <p:nvPr>
            <p:ph type="sldNum" sz="quarter" idx="5"/>
          </p:nvPr>
        </p:nvSpPr>
        <p:spPr>
          <a:noFill/>
        </p:spPr>
        <p:txBody>
          <a:bodyPr/>
          <a:lstStyle/>
          <a:p>
            <a:fld id="{0845F457-AB24-4BE7-B138-FAFB67663B6E}" type="slidenum">
              <a:rPr lang="en-US" smtClean="0">
                <a:latin typeface="Times New Roman" pitchFamily="64" charset="0"/>
              </a:rPr>
              <a:pPr/>
              <a:t>24</a:t>
            </a:fld>
            <a:endParaRPr lang="en-US" smtClean="0">
              <a:latin typeface="Times New Roman" pitchFamily="64" charset="0"/>
            </a:endParaRPr>
          </a:p>
        </p:txBody>
      </p:sp>
      <p:sp>
        <p:nvSpPr>
          <p:cNvPr id="53251" name="Rectangle 2"/>
          <p:cNvSpPr>
            <a:spLocks noGrp="1" noRot="1" noChangeAspect="1" noChangeArrowheads="1" noTextEdit="1"/>
          </p:cNvSpPr>
          <p:nvPr>
            <p:ph type="sldImg"/>
          </p:nvPr>
        </p:nvSpPr>
        <p:spPr>
          <a:solidFill>
            <a:srgbClr val="FFFFFF"/>
          </a:solidFill>
          <a:ln/>
        </p:spPr>
      </p:sp>
      <p:sp>
        <p:nvSpPr>
          <p:cNvPr id="53252" name="Rectangle 3"/>
          <p:cNvSpPr>
            <a:spLocks noGrp="1" noChangeArrowheads="1"/>
          </p:cNvSpPr>
          <p:nvPr>
            <p:ph type="body" idx="1"/>
          </p:nvPr>
        </p:nvSpPr>
        <p:spPr>
          <a:solidFill>
            <a:srgbClr val="FFFFFF"/>
          </a:solidFill>
          <a:ln>
            <a:solidFill>
              <a:srgbClr val="000000"/>
            </a:solid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31"/>
          <p:cNvSpPr>
            <a:spLocks noGrp="1" noChangeArrowheads="1"/>
          </p:cNvSpPr>
          <p:nvPr>
            <p:ph type="sldNum" sz="quarter" idx="5"/>
          </p:nvPr>
        </p:nvSpPr>
        <p:spPr>
          <a:noFill/>
        </p:spPr>
        <p:txBody>
          <a:bodyPr/>
          <a:lstStyle/>
          <a:p>
            <a:fld id="{86E38AE2-5AA6-400C-81E9-CEC0A6A0CC61}" type="slidenum">
              <a:rPr lang="en-US" smtClean="0">
                <a:latin typeface="Times New Roman" pitchFamily="64" charset="0"/>
              </a:rPr>
              <a:pPr/>
              <a:t>3</a:t>
            </a:fld>
            <a:endParaRPr lang="en-US" smtClean="0">
              <a:latin typeface="Times New Roman" pitchFamily="64"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31"/>
          <p:cNvSpPr>
            <a:spLocks noGrp="1" noChangeArrowheads="1"/>
          </p:cNvSpPr>
          <p:nvPr>
            <p:ph type="sldNum" sz="quarter" idx="5"/>
          </p:nvPr>
        </p:nvSpPr>
        <p:spPr>
          <a:noFill/>
        </p:spPr>
        <p:txBody>
          <a:bodyPr/>
          <a:lstStyle/>
          <a:p>
            <a:fld id="{C6B5FB23-B8C5-4BFB-AF08-1078F78921CB}" type="slidenum">
              <a:rPr lang="en-US" smtClean="0">
                <a:latin typeface="Times New Roman" pitchFamily="64" charset="0"/>
              </a:rPr>
              <a:pPr/>
              <a:t>4</a:t>
            </a:fld>
            <a:endParaRPr lang="en-US" smtClean="0">
              <a:latin typeface="Times New Roman" pitchFamily="64"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31"/>
          <p:cNvSpPr>
            <a:spLocks noGrp="1" noChangeArrowheads="1"/>
          </p:cNvSpPr>
          <p:nvPr>
            <p:ph type="sldNum" sz="quarter" idx="5"/>
          </p:nvPr>
        </p:nvSpPr>
        <p:spPr>
          <a:noFill/>
        </p:spPr>
        <p:txBody>
          <a:bodyPr/>
          <a:lstStyle/>
          <a:p>
            <a:fld id="{BFDA0FCC-05D7-4B7D-BE91-C27888BBAA2F}" type="slidenum">
              <a:rPr lang="en-US" smtClean="0">
                <a:latin typeface="Times New Roman" pitchFamily="64" charset="0"/>
              </a:rPr>
              <a:pPr/>
              <a:t>5</a:t>
            </a:fld>
            <a:endParaRPr lang="en-US" smtClean="0">
              <a:latin typeface="Times New Roman" pitchFamily="64"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buFontTx/>
              <a:buChar char="•"/>
            </a:pPr>
            <a:endParaRPr lang="en-US" b="1" smtClean="0">
              <a:latin typeface="Times New Roman" pitchFamily="6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31"/>
          <p:cNvSpPr>
            <a:spLocks noGrp="1" noChangeArrowheads="1"/>
          </p:cNvSpPr>
          <p:nvPr>
            <p:ph type="sldNum" sz="quarter" idx="5"/>
          </p:nvPr>
        </p:nvSpPr>
        <p:spPr>
          <a:noFill/>
        </p:spPr>
        <p:txBody>
          <a:bodyPr/>
          <a:lstStyle/>
          <a:p>
            <a:fld id="{5F015019-D079-4ABC-A9E8-BAC1F865973F}" type="slidenum">
              <a:rPr lang="en-US" smtClean="0">
                <a:latin typeface="Times New Roman" pitchFamily="64" charset="0"/>
              </a:rPr>
              <a:pPr/>
              <a:t>6</a:t>
            </a:fld>
            <a:endParaRPr lang="en-US" smtClean="0">
              <a:latin typeface="Times New Roman" pitchFamily="6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a:spcBef>
                <a:spcPct val="0"/>
              </a:spcBef>
            </a:pPr>
            <a:endParaRPr lang="en-US" smtClean="0">
              <a:latin typeface="Times New Roman" pitchFamily="6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031"/>
          <p:cNvSpPr>
            <a:spLocks noGrp="1" noChangeArrowheads="1"/>
          </p:cNvSpPr>
          <p:nvPr>
            <p:ph type="sldNum" sz="quarter" idx="5"/>
          </p:nvPr>
        </p:nvSpPr>
        <p:spPr>
          <a:noFill/>
        </p:spPr>
        <p:txBody>
          <a:bodyPr/>
          <a:lstStyle/>
          <a:p>
            <a:fld id="{9E91FC09-D38A-478C-B832-A6F9EE5987DB}" type="slidenum">
              <a:rPr lang="en-US" smtClean="0">
                <a:latin typeface="Times New Roman" pitchFamily="64" charset="0"/>
              </a:rPr>
              <a:pPr/>
              <a:t>7</a:t>
            </a:fld>
            <a:endParaRPr lang="en-US" smtClean="0">
              <a:latin typeface="Times New Roman" pitchFamily="64"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latin typeface="Times New Roman" pitchFamily="6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031"/>
          <p:cNvSpPr>
            <a:spLocks noGrp="1" noChangeArrowheads="1"/>
          </p:cNvSpPr>
          <p:nvPr>
            <p:ph type="sldNum" sz="quarter" idx="5"/>
          </p:nvPr>
        </p:nvSpPr>
        <p:spPr>
          <a:noFill/>
        </p:spPr>
        <p:txBody>
          <a:bodyPr/>
          <a:lstStyle/>
          <a:p>
            <a:fld id="{D604D529-742F-4E42-AF86-E1F75EFAD856}" type="slidenum">
              <a:rPr lang="en-US" smtClean="0">
                <a:latin typeface="Times New Roman" pitchFamily="64" charset="0"/>
              </a:rPr>
              <a:pPr/>
              <a:t>8</a:t>
            </a:fld>
            <a:endParaRPr lang="en-US" smtClean="0">
              <a:latin typeface="Times New Roman" pitchFamily="64"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latin typeface="Times New Roman" pitchFamily="6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31"/>
          <p:cNvSpPr>
            <a:spLocks noGrp="1" noChangeArrowheads="1"/>
          </p:cNvSpPr>
          <p:nvPr>
            <p:ph type="sldNum" sz="quarter" idx="5"/>
          </p:nvPr>
        </p:nvSpPr>
        <p:spPr>
          <a:noFill/>
        </p:spPr>
        <p:txBody>
          <a:bodyPr/>
          <a:lstStyle/>
          <a:p>
            <a:fld id="{B0147B89-A2E7-403B-B40D-F23B764059FD}" type="slidenum">
              <a:rPr lang="en-US" smtClean="0">
                <a:latin typeface="Times New Roman" pitchFamily="64" charset="0"/>
              </a:rPr>
              <a:pPr/>
              <a:t>9</a:t>
            </a:fld>
            <a:endParaRPr lang="en-US" smtClean="0">
              <a:latin typeface="Times New Roman" pitchFamily="64"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buFontTx/>
              <a:buChar char="•"/>
            </a:pPr>
            <a:r>
              <a:rPr lang="en-US" b="1" dirty="0" smtClean="0">
                <a:latin typeface="Times New Roman" pitchFamily="64" charset="0"/>
              </a:rPr>
              <a:t>If we are giving a workshop or meeting with you to pass</a:t>
            </a:r>
            <a:r>
              <a:rPr lang="en-US" b="1" baseline="0" dirty="0" smtClean="0">
                <a:latin typeface="Times New Roman" pitchFamily="64" charset="0"/>
              </a:rPr>
              <a:t> on information, you need to make sure your club members are aware.</a:t>
            </a:r>
          </a:p>
          <a:p>
            <a:pPr eaLnBrk="1" hangingPunct="1">
              <a:buFontTx/>
              <a:buChar char="•"/>
            </a:pPr>
            <a:r>
              <a:rPr lang="en-US" b="1" baseline="0" dirty="0" smtClean="0">
                <a:latin typeface="Times New Roman" pitchFamily="64" charset="0"/>
              </a:rPr>
              <a:t>If we email you information, it is your responsibility to pass that information on to the appropriate people. </a:t>
            </a:r>
          </a:p>
          <a:p>
            <a:pPr eaLnBrk="1" hangingPunct="1">
              <a:buFontTx/>
              <a:buChar char="•"/>
            </a:pPr>
            <a:endParaRPr lang="en-US" b="1" dirty="0" smtClean="0">
              <a:latin typeface="Times New Roman" pitchFamily="6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31B094-EF6C-4BD8-A572-5A780321956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39217CA-6531-4AC3-8538-8587E93A890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200"/>
            <a:ext cx="19431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200"/>
            <a:ext cx="56769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CA89CA-3569-434F-9682-F5A2A9EDCA3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04D270-0183-4ED0-B240-53CE3C69C76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B50DD7-7813-4E50-9B0B-89C1196F1F0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143000"/>
            <a:ext cx="38100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38100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CC30F3-BC46-44B5-AD0C-763462C010F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30C77A3-3AC7-4B52-A33A-2842CDBE8D5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60576E2-FC52-42DA-BC98-09F4AC138F5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5F508F2-0347-40C7-A042-C330DF6C552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682A8AC-9050-427B-BF0C-4F083A50EFE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0FD51C5-8818-47E9-994F-38F08471A87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76200"/>
            <a:ext cx="7772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143000"/>
            <a:ext cx="77724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Times New Roman" pitchFamily="18" charset="0"/>
              </a:defRPr>
            </a:lvl1pPr>
          </a:lstStyle>
          <a:p>
            <a:pPr>
              <a:defRPr/>
            </a:pPr>
            <a:endParaRPr lang="en-US"/>
          </a:p>
        </p:txBody>
      </p:sp>
      <p:sp>
        <p:nvSpPr>
          <p:cNvPr id="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pPr>
              <a:defRPr/>
            </a:pPr>
            <a:fld id="{7462EDF6-0E79-43F2-86E5-A8BFB77DDB36}" type="slidenum">
              <a:rPr lang="en-US"/>
              <a:pPr>
                <a:defRPr/>
              </a:pPr>
              <a:t>‹#›</a:t>
            </a:fld>
            <a:endParaRPr lang="en-US"/>
          </a:p>
        </p:txBody>
      </p:sp>
      <p:sp>
        <p:nvSpPr>
          <p:cNvPr id="1031" name="Rectangle 7"/>
          <p:cNvSpPr>
            <a:spLocks noChangeArrowheads="1"/>
          </p:cNvSpPr>
          <p:nvPr userDrawn="1"/>
        </p:nvSpPr>
        <p:spPr bwMode="auto">
          <a:xfrm>
            <a:off x="0" y="0"/>
            <a:ext cx="9144000" cy="990600"/>
          </a:xfrm>
          <a:prstGeom prst="rect">
            <a:avLst/>
          </a:prstGeom>
          <a:solidFill>
            <a:srgbClr val="451A72"/>
          </a:solidFill>
          <a:ln w="9525">
            <a:solidFill>
              <a:srgbClr val="333399"/>
            </a:solidFill>
            <a:miter lim="800000"/>
            <a:headEnd/>
            <a:tailEnd/>
          </a:ln>
          <a:effectLst/>
        </p:spPr>
        <p:txBody>
          <a:bodyPr wrap="none" anchor="ctr"/>
          <a:lstStyle/>
          <a:p>
            <a:pPr>
              <a:defRPr/>
            </a:pPr>
            <a:endParaRPr lang="en-US" sz="3600">
              <a:latin typeface="Garamond" pitchFamily="18" charset="0"/>
            </a:endParaRPr>
          </a:p>
        </p:txBody>
      </p:sp>
      <p:pic>
        <p:nvPicPr>
          <p:cNvPr id="1032" name="Picture 9" descr="purple logo"/>
          <p:cNvPicPr>
            <a:picLocks noChangeAspect="1" noChangeArrowheads="1"/>
          </p:cNvPicPr>
          <p:nvPr userDrawn="1"/>
        </p:nvPicPr>
        <p:blipFill>
          <a:blip r:embed="rId13" cstate="print"/>
          <a:srcRect/>
          <a:stretch>
            <a:fillRect/>
          </a:stretch>
        </p:blipFill>
        <p:spPr bwMode="auto">
          <a:xfrm>
            <a:off x="8001000" y="5876925"/>
            <a:ext cx="914400" cy="8016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Times New Roman" pitchFamily="18" charset="0"/>
        </a:defRPr>
      </a:lvl2pPr>
      <a:lvl3pPr algn="ctr" rtl="0" eaLnBrk="0" fontAlgn="base" hangingPunct="0">
        <a:spcBef>
          <a:spcPct val="0"/>
        </a:spcBef>
        <a:spcAft>
          <a:spcPct val="0"/>
        </a:spcAft>
        <a:defRPr sz="4400">
          <a:solidFill>
            <a:schemeClr val="bg1"/>
          </a:solidFill>
          <a:latin typeface="Times New Roman" pitchFamily="18" charset="0"/>
        </a:defRPr>
      </a:lvl3pPr>
      <a:lvl4pPr algn="ctr" rtl="0" eaLnBrk="0" fontAlgn="base" hangingPunct="0">
        <a:spcBef>
          <a:spcPct val="0"/>
        </a:spcBef>
        <a:spcAft>
          <a:spcPct val="0"/>
        </a:spcAft>
        <a:defRPr sz="4400">
          <a:solidFill>
            <a:schemeClr val="bg1"/>
          </a:solidFill>
          <a:latin typeface="Times New Roman" pitchFamily="18" charset="0"/>
        </a:defRPr>
      </a:lvl4pPr>
      <a:lvl5pPr algn="ctr" rtl="0" eaLnBrk="0" fontAlgn="base" hangingPunct="0">
        <a:spcBef>
          <a:spcPct val="0"/>
        </a:spcBef>
        <a:spcAft>
          <a:spcPct val="0"/>
        </a:spcAft>
        <a:defRPr sz="4400">
          <a:solidFill>
            <a:schemeClr val="bg1"/>
          </a:solidFill>
          <a:latin typeface="Times New Roman" pitchFamily="18" charset="0"/>
        </a:defRPr>
      </a:lvl5pPr>
      <a:lvl6pPr marL="457200" algn="ctr" rtl="0" fontAlgn="base">
        <a:spcBef>
          <a:spcPct val="0"/>
        </a:spcBef>
        <a:spcAft>
          <a:spcPct val="0"/>
        </a:spcAft>
        <a:defRPr sz="4400">
          <a:solidFill>
            <a:schemeClr val="bg1"/>
          </a:solidFill>
          <a:latin typeface="Times New Roman" pitchFamily="18" charset="0"/>
        </a:defRPr>
      </a:lvl6pPr>
      <a:lvl7pPr marL="914400" algn="ctr" rtl="0" fontAlgn="base">
        <a:spcBef>
          <a:spcPct val="0"/>
        </a:spcBef>
        <a:spcAft>
          <a:spcPct val="0"/>
        </a:spcAft>
        <a:defRPr sz="4400">
          <a:solidFill>
            <a:schemeClr val="bg1"/>
          </a:solidFill>
          <a:latin typeface="Times New Roman" pitchFamily="18" charset="0"/>
        </a:defRPr>
      </a:lvl7pPr>
      <a:lvl8pPr marL="1371600" algn="ctr" rtl="0" fontAlgn="base">
        <a:spcBef>
          <a:spcPct val="0"/>
        </a:spcBef>
        <a:spcAft>
          <a:spcPct val="0"/>
        </a:spcAft>
        <a:defRPr sz="4400">
          <a:solidFill>
            <a:schemeClr val="bg1"/>
          </a:solidFill>
          <a:latin typeface="Times New Roman" pitchFamily="18" charset="0"/>
        </a:defRPr>
      </a:lvl8pPr>
      <a:lvl9pPr marL="1828800" algn="ctr" rtl="0" fontAlgn="base">
        <a:spcBef>
          <a:spcPct val="0"/>
        </a:spcBef>
        <a:spcAft>
          <a:spcPct val="0"/>
        </a:spcAft>
        <a:defRPr sz="4400">
          <a:solidFill>
            <a:schemeClr val="bg1"/>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nyustern.campusgroups.com/students"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1828800"/>
            <a:ext cx="7772400" cy="3276600"/>
          </a:xfrm>
        </p:spPr>
        <p:txBody>
          <a:bodyPr/>
          <a:lstStyle/>
          <a:p>
            <a:pPr eaLnBrk="1" hangingPunct="1">
              <a:defRPr/>
            </a:pPr>
            <a:r>
              <a:rPr lang="en-US" sz="800" b="1" dirty="0" smtClean="0">
                <a:solidFill>
                  <a:srgbClr val="451A72"/>
                </a:solidFill>
                <a:effectLst>
                  <a:outerShdw blurRad="38100" dist="38100" dir="2700000" algn="tl">
                    <a:srgbClr val="C0C0C0"/>
                  </a:outerShdw>
                </a:effectLst>
                <a:latin typeface="Garamond" pitchFamily="18" charset="0"/>
              </a:rPr>
              <a:t/>
            </a:r>
            <a:br>
              <a:rPr lang="en-US" sz="800" b="1" dirty="0" smtClean="0">
                <a:solidFill>
                  <a:srgbClr val="451A72"/>
                </a:solidFill>
                <a:effectLst>
                  <a:outerShdw blurRad="38100" dist="38100" dir="2700000" algn="tl">
                    <a:srgbClr val="C0C0C0"/>
                  </a:outerShdw>
                </a:effectLst>
                <a:latin typeface="Garamond" pitchFamily="18" charset="0"/>
              </a:rPr>
            </a:br>
            <a:r>
              <a:rPr lang="en-US" sz="5400" b="1" dirty="0" smtClean="0">
                <a:solidFill>
                  <a:srgbClr val="451A72"/>
                </a:solidFill>
                <a:effectLst>
                  <a:outerShdw blurRad="38100" dist="38100" dir="2700000" algn="tl">
                    <a:srgbClr val="C0C0C0"/>
                  </a:outerShdw>
                </a:effectLst>
                <a:latin typeface="Garamond" pitchFamily="18" charset="0"/>
              </a:rPr>
              <a:t>MBA Club </a:t>
            </a:r>
            <a:br>
              <a:rPr lang="en-US" sz="5400" b="1" dirty="0" smtClean="0">
                <a:solidFill>
                  <a:srgbClr val="451A72"/>
                </a:solidFill>
                <a:effectLst>
                  <a:outerShdw blurRad="38100" dist="38100" dir="2700000" algn="tl">
                    <a:srgbClr val="C0C0C0"/>
                  </a:outerShdw>
                </a:effectLst>
                <a:latin typeface="Garamond" pitchFamily="18" charset="0"/>
              </a:rPr>
            </a:br>
            <a:r>
              <a:rPr lang="en-US" sz="5400" b="1" dirty="0" smtClean="0">
                <a:solidFill>
                  <a:srgbClr val="451A72"/>
                </a:solidFill>
                <a:effectLst>
                  <a:outerShdw blurRad="38100" dist="38100" dir="2700000" algn="tl">
                    <a:srgbClr val="C0C0C0"/>
                  </a:outerShdw>
                </a:effectLst>
                <a:latin typeface="Garamond" pitchFamily="18" charset="0"/>
              </a:rPr>
              <a:t>President Training</a:t>
            </a:r>
            <a:br>
              <a:rPr lang="en-US" sz="5400" b="1" dirty="0" smtClean="0">
                <a:solidFill>
                  <a:srgbClr val="451A72"/>
                </a:solidFill>
                <a:effectLst>
                  <a:outerShdw blurRad="38100" dist="38100" dir="2700000" algn="tl">
                    <a:srgbClr val="C0C0C0"/>
                  </a:outerShdw>
                </a:effectLst>
                <a:latin typeface="Garamond" pitchFamily="18" charset="0"/>
              </a:rPr>
            </a:br>
            <a:r>
              <a:rPr lang="en-US" sz="5400" b="1" i="1" dirty="0" smtClean="0">
                <a:solidFill>
                  <a:srgbClr val="451A72"/>
                </a:solidFill>
                <a:latin typeface="Garamond" pitchFamily="18" charset="0"/>
              </a:rPr>
              <a:t/>
            </a:r>
            <a:br>
              <a:rPr lang="en-US" sz="5400" b="1" i="1" dirty="0" smtClean="0">
                <a:solidFill>
                  <a:srgbClr val="451A72"/>
                </a:solidFill>
                <a:latin typeface="Garamond" pitchFamily="18" charset="0"/>
              </a:rPr>
            </a:br>
            <a:r>
              <a:rPr lang="en-US" sz="3200" b="1" i="1" dirty="0" smtClean="0">
                <a:solidFill>
                  <a:srgbClr val="451A72"/>
                </a:solidFill>
                <a:latin typeface="Garamond" pitchFamily="18" charset="0"/>
              </a:rPr>
              <a:t>New Officer Training</a:t>
            </a:r>
            <a:br>
              <a:rPr lang="en-US" sz="3200" b="1" i="1" dirty="0" smtClean="0">
                <a:solidFill>
                  <a:srgbClr val="451A72"/>
                </a:solidFill>
                <a:latin typeface="Garamond" pitchFamily="18" charset="0"/>
              </a:rPr>
            </a:br>
            <a:r>
              <a:rPr lang="en-US" sz="3200" b="1" i="1" dirty="0" smtClean="0">
                <a:solidFill>
                  <a:srgbClr val="451A72"/>
                </a:solidFill>
                <a:latin typeface="Garamond" pitchFamily="18" charset="0"/>
              </a:rPr>
              <a:t>April </a:t>
            </a:r>
            <a:r>
              <a:rPr lang="en-US" sz="3200" b="1" i="1" dirty="0" smtClean="0">
                <a:solidFill>
                  <a:srgbClr val="451A72"/>
                </a:solidFill>
                <a:latin typeface="Garamond" pitchFamily="18" charset="0"/>
              </a:rPr>
              <a:t>13, 2012</a:t>
            </a:r>
            <a:endParaRPr lang="en-US" sz="3200" b="1" i="1" dirty="0" smtClean="0">
              <a:solidFill>
                <a:srgbClr val="451A72"/>
              </a:solidFill>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b="1" smtClean="0">
                <a:latin typeface="Garamond" pitchFamily="64" charset="0"/>
              </a:rPr>
              <a:t>MBA Officer Suite (6-130)</a:t>
            </a:r>
          </a:p>
        </p:txBody>
      </p:sp>
      <p:sp>
        <p:nvSpPr>
          <p:cNvPr id="11267" name="Rectangle 3"/>
          <p:cNvSpPr>
            <a:spLocks noGrp="1" noChangeArrowheads="1"/>
          </p:cNvSpPr>
          <p:nvPr>
            <p:ph type="body" idx="1"/>
          </p:nvPr>
        </p:nvSpPr>
        <p:spPr>
          <a:xfrm>
            <a:off x="685800" y="1143000"/>
            <a:ext cx="7772400" cy="5562600"/>
          </a:xfrm>
        </p:spPr>
        <p:txBody>
          <a:bodyPr/>
          <a:lstStyle/>
          <a:p>
            <a:pPr eaLnBrk="1" hangingPunct="1"/>
            <a:r>
              <a:rPr lang="en-US" sz="2600" b="1" smtClean="0">
                <a:solidFill>
                  <a:srgbClr val="451A72"/>
                </a:solidFill>
              </a:rPr>
              <a:t>Available for use by club officers for club related activities</a:t>
            </a:r>
          </a:p>
          <a:p>
            <a:pPr eaLnBrk="1" hangingPunct="1"/>
            <a:r>
              <a:rPr lang="en-US" sz="2600" b="1" smtClean="0">
                <a:solidFill>
                  <a:srgbClr val="451A72"/>
                </a:solidFill>
              </a:rPr>
              <a:t>Printers, copier and phones available for club use</a:t>
            </a:r>
          </a:p>
          <a:p>
            <a:pPr lvl="1" eaLnBrk="1" hangingPunct="1"/>
            <a:r>
              <a:rPr lang="en-US" sz="2200" smtClean="0">
                <a:solidFill>
                  <a:srgbClr val="451A72"/>
                </a:solidFill>
              </a:rPr>
              <a:t>Club president will receive phone and copy code in the Fall</a:t>
            </a:r>
            <a:endParaRPr lang="en-US" sz="1800" smtClean="0">
              <a:solidFill>
                <a:srgbClr val="451A72"/>
              </a:solidFill>
            </a:endParaRPr>
          </a:p>
          <a:p>
            <a:pPr eaLnBrk="1" hangingPunct="1"/>
            <a:r>
              <a:rPr lang="en-US" sz="2600" b="1" smtClean="0">
                <a:solidFill>
                  <a:srgbClr val="451A72"/>
                </a:solidFill>
              </a:rPr>
              <a:t>Each club has been assigned storage space.  </a:t>
            </a:r>
          </a:p>
          <a:p>
            <a:pPr lvl="1" eaLnBrk="1" hangingPunct="1"/>
            <a:r>
              <a:rPr lang="en-US" sz="2200" smtClean="0">
                <a:solidFill>
                  <a:srgbClr val="451A72"/>
                </a:solidFill>
              </a:rPr>
              <a:t>Be sure to check cabinet for supplies, banners and other club belongings (discard unnecessary items)</a:t>
            </a:r>
          </a:p>
          <a:p>
            <a:pPr lvl="1" eaLnBrk="1" hangingPunct="1"/>
            <a:r>
              <a:rPr lang="en-US" sz="2200" smtClean="0">
                <a:solidFill>
                  <a:srgbClr val="451A72"/>
                </a:solidFill>
              </a:rPr>
              <a:t>Collect the key(s) from outgoing club president</a:t>
            </a:r>
          </a:p>
          <a:p>
            <a:pPr eaLnBrk="1" hangingPunct="1"/>
            <a:r>
              <a:rPr lang="en-US" sz="2600" b="1" smtClean="0">
                <a:solidFill>
                  <a:srgbClr val="451A72"/>
                </a:solidFill>
              </a:rPr>
              <a:t>Conference rooms (6-130A and 6-132) should be booked in advance using the Room Reservation System</a:t>
            </a:r>
            <a:endParaRPr lang="en-US" smtClean="0">
              <a:solidFill>
                <a:srgbClr val="451A72"/>
              </a:solidFill>
            </a:endParaRPr>
          </a:p>
          <a:p>
            <a:pPr eaLnBrk="1" hangingPunct="1"/>
            <a:r>
              <a:rPr lang="en-US" sz="2600" b="1" smtClean="0">
                <a:solidFill>
                  <a:srgbClr val="451A72"/>
                </a:solidFill>
              </a:rPr>
              <a:t>Please remember to keep the room clean.</a:t>
            </a:r>
          </a:p>
          <a:p>
            <a:pPr lvl="1" eaLnBrk="1" hangingPunct="1"/>
            <a:r>
              <a:rPr lang="en-US" sz="2200" smtClean="0">
                <a:solidFill>
                  <a:srgbClr val="451A72"/>
                </a:solidFill>
              </a:rPr>
              <a:t>Boxes, leftover food and newspapers should be discarded.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b="1" smtClean="0">
                <a:latin typeface="Garamond" pitchFamily="64" charset="0"/>
              </a:rPr>
              <a:t>Online “Leaders’ Guide”</a:t>
            </a:r>
          </a:p>
        </p:txBody>
      </p:sp>
      <p:sp>
        <p:nvSpPr>
          <p:cNvPr id="12291" name="Rectangle 3"/>
          <p:cNvSpPr>
            <a:spLocks noGrp="1" noChangeArrowheads="1"/>
          </p:cNvSpPr>
          <p:nvPr>
            <p:ph type="body" sz="half" idx="1"/>
          </p:nvPr>
        </p:nvSpPr>
        <p:spPr>
          <a:xfrm>
            <a:off x="609600" y="1143000"/>
            <a:ext cx="7543800" cy="5257800"/>
          </a:xfrm>
        </p:spPr>
        <p:txBody>
          <a:bodyPr/>
          <a:lstStyle/>
          <a:p>
            <a:pPr eaLnBrk="1" hangingPunct="1">
              <a:buFontTx/>
              <a:buNone/>
            </a:pPr>
            <a:r>
              <a:rPr lang="en-US" sz="3000" b="1" u="sng" dirty="0" smtClean="0">
                <a:solidFill>
                  <a:srgbClr val="451A72"/>
                </a:solidFill>
              </a:rPr>
              <a:t>Everything You Need to Know</a:t>
            </a:r>
            <a:endParaRPr lang="en-US" sz="3000" dirty="0" smtClean="0">
              <a:solidFill>
                <a:srgbClr val="451A72"/>
              </a:solidFill>
            </a:endParaRPr>
          </a:p>
          <a:p>
            <a:pPr eaLnBrk="1" hangingPunct="1"/>
            <a:r>
              <a:rPr lang="en-US" dirty="0" smtClean="0">
                <a:solidFill>
                  <a:srgbClr val="451A72"/>
                </a:solidFill>
              </a:rPr>
              <a:t>All the detailed information you need</a:t>
            </a:r>
          </a:p>
          <a:p>
            <a:pPr lvl="1" eaLnBrk="1" hangingPunct="1"/>
            <a:r>
              <a:rPr lang="en-US" dirty="0" smtClean="0">
                <a:solidFill>
                  <a:srgbClr val="451A72"/>
                </a:solidFill>
              </a:rPr>
              <a:t>All new officers must review</a:t>
            </a:r>
          </a:p>
          <a:p>
            <a:pPr lvl="1" eaLnBrk="1" hangingPunct="1"/>
            <a:r>
              <a:rPr lang="en-US" dirty="0" smtClean="0">
                <a:solidFill>
                  <a:srgbClr val="451A72"/>
                </a:solidFill>
              </a:rPr>
              <a:t>Feedback is welcome!</a:t>
            </a:r>
          </a:p>
          <a:p>
            <a:pPr eaLnBrk="1" hangingPunct="1"/>
            <a:r>
              <a:rPr lang="en-US" dirty="0" smtClean="0">
                <a:solidFill>
                  <a:srgbClr val="451A72"/>
                </a:solidFill>
              </a:rPr>
              <a:t>Found on MBA Student Activities web page </a:t>
            </a:r>
            <a:r>
              <a:rPr lang="en-US" b="1" u="sng" dirty="0" smtClean="0">
                <a:solidFill>
                  <a:srgbClr val="451A72"/>
                </a:solidFill>
                <a:hlinkClick r:id="rId3"/>
              </a:rPr>
              <a:t>http://nyustern.campusgroups.com/students</a:t>
            </a:r>
            <a:endParaRPr lang="en-US" b="1" dirty="0" smtClean="0">
              <a:solidFill>
                <a:srgbClr val="451A72"/>
              </a:solidFill>
            </a:endParaRPr>
          </a:p>
          <a:p>
            <a:pPr eaLnBrk="1" hangingPunct="1"/>
            <a:r>
              <a:rPr lang="en-US" dirty="0" smtClean="0">
                <a:solidFill>
                  <a:srgbClr val="451A72"/>
                </a:solidFill>
              </a:rPr>
              <a:t>Includes:</a:t>
            </a:r>
          </a:p>
          <a:p>
            <a:pPr lvl="1" eaLnBrk="1" hangingPunct="1"/>
            <a:r>
              <a:rPr lang="en-US" dirty="0" smtClean="0">
                <a:solidFill>
                  <a:srgbClr val="451A72"/>
                </a:solidFill>
              </a:rPr>
              <a:t>Policies &amp; Procedures </a:t>
            </a:r>
          </a:p>
          <a:p>
            <a:pPr lvl="1" eaLnBrk="1" hangingPunct="1"/>
            <a:r>
              <a:rPr lang="en-US" dirty="0" smtClean="0">
                <a:solidFill>
                  <a:srgbClr val="451A72"/>
                </a:solidFill>
              </a:rPr>
              <a:t>Working with Stern Departments</a:t>
            </a:r>
          </a:p>
          <a:p>
            <a:pPr lvl="1" eaLnBrk="1" hangingPunct="1"/>
            <a:r>
              <a:rPr lang="en-US" dirty="0" smtClean="0">
                <a:solidFill>
                  <a:srgbClr val="451A72"/>
                </a:solidFill>
              </a:rPr>
              <a:t>Event, Conference &amp; Trek Planning Guides</a:t>
            </a:r>
          </a:p>
          <a:p>
            <a:pPr lvl="1" eaLnBrk="1" hangingPunct="1"/>
            <a:r>
              <a:rPr lang="en-US" dirty="0" smtClean="0">
                <a:solidFill>
                  <a:srgbClr val="451A72"/>
                </a:solidFill>
              </a:rPr>
              <a:t>Forms &amp; Templates </a:t>
            </a:r>
            <a:r>
              <a:rPr lang="en-US" sz="1800" i="1" dirty="0" smtClean="0">
                <a:solidFill>
                  <a:srgbClr val="451A72"/>
                </a:solidFill>
              </a:rPr>
              <a:t>(no need to reinvent the wheel)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228600" y="2667000"/>
            <a:ext cx="8534400" cy="2057400"/>
          </a:xfrm>
        </p:spPr>
        <p:txBody>
          <a:bodyPr/>
          <a:lstStyle/>
          <a:p>
            <a:pPr algn="ctr" eaLnBrk="1" hangingPunct="1">
              <a:spcBef>
                <a:spcPct val="0"/>
              </a:spcBef>
              <a:buFontTx/>
              <a:buNone/>
            </a:pPr>
            <a:r>
              <a:rPr lang="en-US" sz="5000" b="1" smtClean="0">
                <a:solidFill>
                  <a:srgbClr val="451A72"/>
                </a:solidFill>
              </a:rPr>
              <a:t>Club Deliverables </a:t>
            </a:r>
          </a:p>
          <a:p>
            <a:pPr algn="ctr" eaLnBrk="1" hangingPunct="1">
              <a:spcBef>
                <a:spcPct val="0"/>
              </a:spcBef>
              <a:buFontTx/>
              <a:buNone/>
            </a:pPr>
            <a:r>
              <a:rPr lang="en-US" sz="5000" b="1" smtClean="0">
                <a:solidFill>
                  <a:srgbClr val="451A72"/>
                </a:solidFill>
              </a:rPr>
              <a:t>&amp; Renewals</a:t>
            </a:r>
            <a:endParaRPr lang="en-US" sz="5000" smtClean="0">
              <a:solidFill>
                <a:srgbClr val="451A7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b="1" smtClean="0">
                <a:latin typeface="Garamond" pitchFamily="64" charset="0"/>
              </a:rPr>
              <a:t>Deliverables</a:t>
            </a:r>
          </a:p>
        </p:txBody>
      </p:sp>
      <p:sp>
        <p:nvSpPr>
          <p:cNvPr id="14339" name="Rectangle 3"/>
          <p:cNvSpPr>
            <a:spLocks noGrp="1" noChangeArrowheads="1"/>
          </p:cNvSpPr>
          <p:nvPr>
            <p:ph type="body" idx="1"/>
          </p:nvPr>
        </p:nvSpPr>
        <p:spPr>
          <a:xfrm>
            <a:off x="228600" y="1219200"/>
            <a:ext cx="8686800" cy="5334000"/>
          </a:xfrm>
        </p:spPr>
        <p:txBody>
          <a:bodyPr/>
          <a:lstStyle/>
          <a:p>
            <a:pPr eaLnBrk="1" hangingPunct="1">
              <a:buFontTx/>
              <a:buNone/>
            </a:pPr>
            <a:r>
              <a:rPr lang="en-US" sz="3500" b="1" u="sng" dirty="0" smtClean="0">
                <a:solidFill>
                  <a:srgbClr val="451A72"/>
                </a:solidFill>
              </a:rPr>
              <a:t>What to expect</a:t>
            </a:r>
            <a:endParaRPr lang="en-US" sz="2800" dirty="0" smtClean="0">
              <a:solidFill>
                <a:srgbClr val="451A72"/>
              </a:solidFill>
            </a:endParaRPr>
          </a:p>
          <a:p>
            <a:pPr eaLnBrk="1" hangingPunct="1"/>
            <a:r>
              <a:rPr lang="en-US" sz="2800" dirty="0" smtClean="0">
                <a:solidFill>
                  <a:srgbClr val="451A72"/>
                </a:solidFill>
              </a:rPr>
              <a:t>Monthly club president newsletter from our office</a:t>
            </a:r>
          </a:p>
          <a:p>
            <a:pPr lvl="1" eaLnBrk="1" hangingPunct="1"/>
            <a:r>
              <a:rPr lang="en-US" sz="2400" dirty="0" smtClean="0">
                <a:solidFill>
                  <a:srgbClr val="451A72"/>
                </a:solidFill>
              </a:rPr>
              <a:t>Will contain all upcoming deliverables and important updates/reminders</a:t>
            </a:r>
          </a:p>
          <a:p>
            <a:pPr eaLnBrk="1" hangingPunct="1"/>
            <a:r>
              <a:rPr lang="en-US" sz="2800" dirty="0" smtClean="0">
                <a:solidFill>
                  <a:srgbClr val="451A72"/>
                </a:solidFill>
              </a:rPr>
              <a:t>The “official unveiling” of your new roles</a:t>
            </a:r>
          </a:p>
          <a:p>
            <a:pPr lvl="1" eaLnBrk="1" hangingPunct="1"/>
            <a:r>
              <a:rPr lang="en-US" sz="2400" dirty="0" smtClean="0">
                <a:solidFill>
                  <a:srgbClr val="451A72"/>
                </a:solidFill>
              </a:rPr>
              <a:t>Website, admin </a:t>
            </a:r>
            <a:r>
              <a:rPr lang="en-US" sz="2400" dirty="0" err="1" smtClean="0">
                <a:solidFill>
                  <a:srgbClr val="451A72"/>
                </a:solidFill>
              </a:rPr>
              <a:t>depts</a:t>
            </a:r>
            <a:r>
              <a:rPr lang="en-US" sz="2400" dirty="0" smtClean="0">
                <a:solidFill>
                  <a:srgbClr val="451A72"/>
                </a:solidFill>
              </a:rPr>
              <a:t>, etc.</a:t>
            </a:r>
          </a:p>
          <a:p>
            <a:pPr eaLnBrk="1" hangingPunct="1"/>
            <a:r>
              <a:rPr lang="en-US" sz="2800" dirty="0" smtClean="0">
                <a:solidFill>
                  <a:srgbClr val="451A72"/>
                </a:solidFill>
              </a:rPr>
              <a:t>Summer communication</a:t>
            </a:r>
          </a:p>
          <a:p>
            <a:pPr lvl="1" eaLnBrk="1" hangingPunct="1"/>
            <a:r>
              <a:rPr lang="en-US" sz="2400" dirty="0" smtClean="0">
                <a:solidFill>
                  <a:srgbClr val="451A72"/>
                </a:solidFill>
              </a:rPr>
              <a:t>Your role continues through the summer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p:txBody>
          <a:bodyPr/>
          <a:lstStyle/>
          <a:p>
            <a:pPr eaLnBrk="1" hangingPunct="1"/>
            <a:r>
              <a:rPr lang="en-US" b="1" smtClean="0">
                <a:latin typeface="Garamond" pitchFamily="64" charset="0"/>
              </a:rPr>
              <a:t>Deliverables</a:t>
            </a:r>
          </a:p>
        </p:txBody>
      </p:sp>
      <p:sp>
        <p:nvSpPr>
          <p:cNvPr id="15363" name="Rectangle 3"/>
          <p:cNvSpPr>
            <a:spLocks noGrp="1" noChangeArrowheads="1"/>
          </p:cNvSpPr>
          <p:nvPr>
            <p:ph type="body" idx="4294967295"/>
          </p:nvPr>
        </p:nvSpPr>
        <p:spPr>
          <a:xfrm>
            <a:off x="228600" y="1066800"/>
            <a:ext cx="8686800" cy="5791200"/>
          </a:xfrm>
        </p:spPr>
        <p:txBody>
          <a:bodyPr/>
          <a:lstStyle/>
          <a:p>
            <a:pPr eaLnBrk="1" hangingPunct="1">
              <a:buFontTx/>
              <a:buNone/>
            </a:pPr>
            <a:r>
              <a:rPr lang="en-US" sz="2400" b="1" u="sng" smtClean="0">
                <a:solidFill>
                  <a:srgbClr val="451A72"/>
                </a:solidFill>
              </a:rPr>
              <a:t>Your First Assignments</a:t>
            </a:r>
            <a:endParaRPr lang="en-US" sz="2400" smtClean="0">
              <a:solidFill>
                <a:srgbClr val="451A72"/>
              </a:solidFill>
            </a:endParaRPr>
          </a:p>
          <a:p>
            <a:pPr eaLnBrk="1" hangingPunct="1"/>
            <a:r>
              <a:rPr lang="en-US" sz="2400" smtClean="0">
                <a:solidFill>
                  <a:srgbClr val="451A72"/>
                </a:solidFill>
              </a:rPr>
              <a:t>Designate a career contact / OCD liaison (Professional &amp; Community Clubs)</a:t>
            </a:r>
          </a:p>
          <a:p>
            <a:pPr eaLnBrk="1" hangingPunct="1"/>
            <a:r>
              <a:rPr lang="en-US" sz="2400" smtClean="0">
                <a:solidFill>
                  <a:srgbClr val="451A72"/>
                </a:solidFill>
              </a:rPr>
              <a:t>Coordinate club representatives for:</a:t>
            </a:r>
          </a:p>
          <a:p>
            <a:pPr lvl="1" eaLnBrk="1" hangingPunct="1"/>
            <a:r>
              <a:rPr lang="en-US" sz="2400" smtClean="0">
                <a:solidFill>
                  <a:srgbClr val="451A72"/>
                </a:solidFill>
              </a:rPr>
              <a:t>Meet the Clubs Day, April 29, 1:30 – 2:15 pm (tentative)</a:t>
            </a:r>
          </a:p>
          <a:p>
            <a:pPr lvl="1" eaLnBrk="1" hangingPunct="1"/>
            <a:r>
              <a:rPr lang="en-US" sz="2400" smtClean="0">
                <a:solidFill>
                  <a:srgbClr val="451A72"/>
                </a:solidFill>
              </a:rPr>
              <a:t>Pre-Term Club Expos </a:t>
            </a:r>
          </a:p>
          <a:p>
            <a:pPr lvl="2" eaLnBrk="1" hangingPunct="1"/>
            <a:r>
              <a:rPr lang="en-US" smtClean="0">
                <a:solidFill>
                  <a:srgbClr val="451A72"/>
                </a:solidFill>
              </a:rPr>
              <a:t>Full-time:  TBD</a:t>
            </a:r>
          </a:p>
          <a:p>
            <a:pPr lvl="2" eaLnBrk="1" hangingPunct="1"/>
            <a:r>
              <a:rPr lang="en-US" smtClean="0">
                <a:solidFill>
                  <a:srgbClr val="451A72"/>
                </a:solidFill>
              </a:rPr>
              <a:t>Langone:  September 11</a:t>
            </a:r>
          </a:p>
          <a:p>
            <a:pPr eaLnBrk="1" hangingPunct="1"/>
            <a:r>
              <a:rPr lang="en-US" sz="2400" smtClean="0">
                <a:solidFill>
                  <a:srgbClr val="451A72"/>
                </a:solidFill>
              </a:rPr>
              <a:t>Prepare 1 page write-up/materials for Meet the Clubs</a:t>
            </a:r>
          </a:p>
          <a:p>
            <a:pPr eaLnBrk="1" hangingPunct="1"/>
            <a:r>
              <a:rPr lang="en-US" sz="2400" smtClean="0">
                <a:solidFill>
                  <a:srgbClr val="451A72"/>
                </a:solidFill>
              </a:rPr>
              <a:t>Submit sponsorship document (April 15)</a:t>
            </a:r>
          </a:p>
          <a:p>
            <a:pPr eaLnBrk="1" hangingPunct="1"/>
            <a:r>
              <a:rPr lang="en-US" sz="2400" smtClean="0">
                <a:solidFill>
                  <a:srgbClr val="451A72"/>
                </a:solidFill>
              </a:rPr>
              <a:t>Go through and clean out club materials in KMC 6-130 (April 29)</a:t>
            </a:r>
          </a:p>
          <a:p>
            <a:pPr eaLnBrk="1" hangingPunct="1"/>
            <a:r>
              <a:rPr lang="en-US" sz="2400" smtClean="0">
                <a:solidFill>
                  <a:srgbClr val="451A72"/>
                </a:solidFill>
              </a:rPr>
              <a:t>Submit tentative Fall events calendar (May 2)</a:t>
            </a:r>
          </a:p>
          <a:p>
            <a:pPr eaLnBrk="1" hangingPunct="1"/>
            <a:r>
              <a:rPr lang="en-US" sz="2400" smtClean="0">
                <a:solidFill>
                  <a:srgbClr val="451A72"/>
                </a:solidFill>
              </a:rPr>
              <a:t>Update officers in Campusgroups and club website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685800" y="76200"/>
            <a:ext cx="8458200" cy="838200"/>
          </a:xfrm>
        </p:spPr>
        <p:txBody>
          <a:bodyPr/>
          <a:lstStyle/>
          <a:p>
            <a:pPr eaLnBrk="1" hangingPunct="1"/>
            <a:r>
              <a:rPr lang="en-US" b="1" smtClean="0">
                <a:latin typeface="Garamond" pitchFamily="64" charset="0"/>
              </a:rPr>
              <a:t>Meet the Clubs Key Components</a:t>
            </a:r>
          </a:p>
        </p:txBody>
      </p:sp>
      <p:sp>
        <p:nvSpPr>
          <p:cNvPr id="16387" name="Rectangle 3"/>
          <p:cNvSpPr>
            <a:spLocks noGrp="1" noChangeArrowheads="1"/>
          </p:cNvSpPr>
          <p:nvPr>
            <p:ph type="body" idx="4294967295"/>
          </p:nvPr>
        </p:nvSpPr>
        <p:spPr>
          <a:xfrm>
            <a:off x="228600" y="1066800"/>
            <a:ext cx="8686800" cy="5638800"/>
          </a:xfrm>
        </p:spPr>
        <p:txBody>
          <a:bodyPr/>
          <a:lstStyle/>
          <a:p>
            <a:pPr eaLnBrk="1" hangingPunct="1">
              <a:buFontTx/>
              <a:buNone/>
            </a:pPr>
            <a:r>
              <a:rPr lang="en-US" sz="2400" dirty="0" smtClean="0">
                <a:solidFill>
                  <a:srgbClr val="451A72"/>
                </a:solidFill>
              </a:rPr>
              <a:t>Deliverable for Meet the Clubs (</a:t>
            </a:r>
            <a:r>
              <a:rPr lang="en-US" sz="2400" dirty="0" smtClean="0">
                <a:solidFill>
                  <a:srgbClr val="451A72"/>
                </a:solidFill>
              </a:rPr>
              <a:t>4/26) </a:t>
            </a:r>
            <a:r>
              <a:rPr lang="en-US" sz="2400" dirty="0" smtClean="0">
                <a:solidFill>
                  <a:srgbClr val="451A72"/>
                </a:solidFill>
              </a:rPr>
              <a:t>should include:</a:t>
            </a:r>
          </a:p>
          <a:p>
            <a:pPr eaLnBrk="1" hangingPunct="1"/>
            <a:r>
              <a:rPr lang="en-US" sz="2400" dirty="0" smtClean="0">
                <a:solidFill>
                  <a:srgbClr val="451A72"/>
                </a:solidFill>
              </a:rPr>
              <a:t>Overview of the club</a:t>
            </a:r>
          </a:p>
          <a:p>
            <a:pPr eaLnBrk="1" hangingPunct="1"/>
            <a:r>
              <a:rPr lang="en-US" sz="2400" dirty="0" smtClean="0">
                <a:solidFill>
                  <a:srgbClr val="451A72"/>
                </a:solidFill>
              </a:rPr>
              <a:t>Outline of fall/spring events - be specific with: </a:t>
            </a:r>
          </a:p>
          <a:p>
            <a:pPr lvl="1" eaLnBrk="1" hangingPunct="1"/>
            <a:r>
              <a:rPr lang="en-US" sz="2000" dirty="0" smtClean="0">
                <a:solidFill>
                  <a:srgbClr val="451A72"/>
                </a:solidFill>
              </a:rPr>
              <a:t>Audience</a:t>
            </a:r>
          </a:p>
          <a:p>
            <a:pPr lvl="1" eaLnBrk="1" hangingPunct="1"/>
            <a:r>
              <a:rPr lang="en-US" sz="2000" dirty="0" smtClean="0">
                <a:solidFill>
                  <a:srgbClr val="451A72"/>
                </a:solidFill>
              </a:rPr>
              <a:t>Timing</a:t>
            </a:r>
            <a:endParaRPr lang="en-US" sz="2000" dirty="0" smtClean="0">
              <a:solidFill>
                <a:srgbClr val="451A72"/>
              </a:solidFill>
            </a:endParaRPr>
          </a:p>
          <a:p>
            <a:pPr eaLnBrk="1" hangingPunct="1"/>
            <a:r>
              <a:rPr lang="en-US" sz="2400" dirty="0" smtClean="0">
                <a:solidFill>
                  <a:srgbClr val="451A72"/>
                </a:solidFill>
              </a:rPr>
              <a:t>Pricing</a:t>
            </a:r>
          </a:p>
          <a:p>
            <a:pPr lvl="1" eaLnBrk="1" hangingPunct="1"/>
            <a:r>
              <a:rPr lang="en-US" sz="2000" dirty="0" smtClean="0">
                <a:solidFill>
                  <a:srgbClr val="451A72"/>
                </a:solidFill>
              </a:rPr>
              <a:t>Packages</a:t>
            </a:r>
          </a:p>
          <a:p>
            <a:pPr lvl="1" eaLnBrk="1" hangingPunct="1"/>
            <a:r>
              <a:rPr lang="en-US" sz="2000" dirty="0" smtClean="0">
                <a:solidFill>
                  <a:srgbClr val="451A72"/>
                </a:solidFill>
              </a:rPr>
              <a:t>Individual sponsorship</a:t>
            </a:r>
          </a:p>
          <a:p>
            <a:pPr lvl="1" eaLnBrk="1" hangingPunct="1"/>
            <a:r>
              <a:rPr lang="en-US" sz="2000" dirty="0" smtClean="0">
                <a:solidFill>
                  <a:srgbClr val="451A72"/>
                </a:solidFill>
              </a:rPr>
              <a:t>Do not increase your club sponsorship levels</a:t>
            </a:r>
          </a:p>
          <a:p>
            <a:pPr lvl="1" eaLnBrk="1" hangingPunct="1"/>
            <a:r>
              <a:rPr lang="en-US" sz="2000" dirty="0" smtClean="0">
                <a:solidFill>
                  <a:srgbClr val="451A72"/>
                </a:solidFill>
              </a:rPr>
              <a:t>Make sure you offer low levels as well</a:t>
            </a:r>
          </a:p>
          <a:p>
            <a:pPr eaLnBrk="1" hangingPunct="1">
              <a:buFontTx/>
              <a:buNone/>
            </a:pPr>
            <a:r>
              <a:rPr lang="en-US" sz="2400" dirty="0" smtClean="0">
                <a:solidFill>
                  <a:srgbClr val="451A72"/>
                </a:solidFill>
              </a:rPr>
              <a:t>Items to Remember:</a:t>
            </a:r>
          </a:p>
          <a:p>
            <a:pPr eaLnBrk="1" hangingPunct="1"/>
            <a:r>
              <a:rPr lang="en-US" sz="2400" dirty="0" smtClean="0">
                <a:solidFill>
                  <a:srgbClr val="451A72"/>
                </a:solidFill>
              </a:rPr>
              <a:t>Timing of recruiting budgets – now – early summer</a:t>
            </a:r>
          </a:p>
          <a:p>
            <a:pPr eaLnBrk="1" hangingPunct="1"/>
            <a:r>
              <a:rPr lang="en-US" sz="2400" dirty="0" smtClean="0">
                <a:solidFill>
                  <a:srgbClr val="451A72"/>
                </a:solidFill>
              </a:rPr>
              <a:t>What recruiters are looking for</a:t>
            </a:r>
          </a:p>
          <a:p>
            <a:pPr eaLnBrk="1" hangingPunct="1"/>
            <a:r>
              <a:rPr lang="en-US" sz="2400" dirty="0" smtClean="0">
                <a:solidFill>
                  <a:srgbClr val="451A72"/>
                </a:solidFill>
              </a:rPr>
              <a:t>What you can actually accomplish - don’t overpromise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685800" y="76200"/>
            <a:ext cx="8458200" cy="838200"/>
          </a:xfrm>
        </p:spPr>
        <p:txBody>
          <a:bodyPr/>
          <a:lstStyle/>
          <a:p>
            <a:pPr eaLnBrk="1" hangingPunct="1"/>
            <a:r>
              <a:rPr lang="en-US" b="1" smtClean="0">
                <a:latin typeface="Garamond" pitchFamily="64" charset="0"/>
              </a:rPr>
              <a:t>Tentative Events Calendar</a:t>
            </a:r>
          </a:p>
        </p:txBody>
      </p:sp>
      <p:sp>
        <p:nvSpPr>
          <p:cNvPr id="17411" name="Rectangle 3"/>
          <p:cNvSpPr>
            <a:spLocks noGrp="1" noChangeArrowheads="1"/>
          </p:cNvSpPr>
          <p:nvPr>
            <p:ph type="body" idx="4294967295"/>
          </p:nvPr>
        </p:nvSpPr>
        <p:spPr>
          <a:xfrm>
            <a:off x="228600" y="1219200"/>
            <a:ext cx="8686800" cy="5334000"/>
          </a:xfrm>
        </p:spPr>
        <p:txBody>
          <a:bodyPr/>
          <a:lstStyle/>
          <a:p>
            <a:pPr eaLnBrk="1" hangingPunct="1">
              <a:buFontTx/>
              <a:buNone/>
            </a:pPr>
            <a:r>
              <a:rPr lang="en-US" sz="2400" b="1" smtClean="0">
                <a:solidFill>
                  <a:srgbClr val="451A72"/>
                </a:solidFill>
              </a:rPr>
              <a:t>Tentative schedule should include:</a:t>
            </a:r>
            <a:endParaRPr lang="en-US" sz="2400" smtClean="0">
              <a:solidFill>
                <a:srgbClr val="451A72"/>
              </a:solidFill>
            </a:endParaRPr>
          </a:p>
          <a:p>
            <a:pPr eaLnBrk="1" hangingPunct="1"/>
            <a:r>
              <a:rPr lang="en-US" sz="2400" smtClean="0">
                <a:solidFill>
                  <a:srgbClr val="451A72"/>
                </a:solidFill>
              </a:rPr>
              <a:t>Fall and Spring events</a:t>
            </a:r>
          </a:p>
          <a:p>
            <a:pPr eaLnBrk="1" hangingPunct="1"/>
            <a:r>
              <a:rPr lang="en-US" sz="2400" smtClean="0">
                <a:solidFill>
                  <a:srgbClr val="451A72"/>
                </a:solidFill>
              </a:rPr>
              <a:t>Room/space needs</a:t>
            </a:r>
          </a:p>
          <a:p>
            <a:pPr eaLnBrk="1" hangingPunct="1"/>
            <a:r>
              <a:rPr lang="en-US" sz="2400" smtClean="0">
                <a:solidFill>
                  <a:srgbClr val="451A72"/>
                </a:solidFill>
              </a:rPr>
              <a:t>Timing (as specific as possible)</a:t>
            </a:r>
          </a:p>
          <a:p>
            <a:pPr lvl="1" eaLnBrk="1" hangingPunct="1"/>
            <a:r>
              <a:rPr lang="en-US" sz="2000" smtClean="0">
                <a:solidFill>
                  <a:srgbClr val="451A72"/>
                </a:solidFill>
              </a:rPr>
              <a:t>Take into account Career Focus Fridays and conferences</a:t>
            </a:r>
          </a:p>
          <a:p>
            <a:pPr eaLnBrk="1" hangingPunct="1">
              <a:buFontTx/>
              <a:buNone/>
            </a:pPr>
            <a:endParaRPr lang="en-US" sz="2400" smtClean="0">
              <a:solidFill>
                <a:srgbClr val="451A72"/>
              </a:solidFill>
            </a:endParaRPr>
          </a:p>
          <a:p>
            <a:pPr eaLnBrk="1" hangingPunct="1">
              <a:buFontTx/>
              <a:buNone/>
            </a:pPr>
            <a:r>
              <a:rPr lang="en-US" sz="2400" b="1" smtClean="0">
                <a:solidFill>
                  <a:srgbClr val="451A72"/>
                </a:solidFill>
              </a:rPr>
              <a:t>Calendar will be beneficial for:</a:t>
            </a:r>
            <a:endParaRPr lang="en-US" sz="2400" smtClean="0">
              <a:solidFill>
                <a:srgbClr val="451A72"/>
              </a:solidFill>
            </a:endParaRPr>
          </a:p>
          <a:p>
            <a:pPr eaLnBrk="1" hangingPunct="1"/>
            <a:r>
              <a:rPr lang="en-US" sz="2400" smtClean="0">
                <a:solidFill>
                  <a:srgbClr val="451A72"/>
                </a:solidFill>
              </a:rPr>
              <a:t>Today’s brainstorming/goal setting activity</a:t>
            </a:r>
          </a:p>
          <a:p>
            <a:pPr eaLnBrk="1" hangingPunct="1"/>
            <a:r>
              <a:rPr lang="en-US" sz="2400" smtClean="0">
                <a:solidFill>
                  <a:srgbClr val="451A72"/>
                </a:solidFill>
              </a:rPr>
              <a:t>Crafting your recruiters’ day materials</a:t>
            </a:r>
          </a:p>
          <a:p>
            <a:pPr eaLnBrk="1" hangingPunct="1"/>
            <a:r>
              <a:rPr lang="en-US" sz="2400" smtClean="0">
                <a:solidFill>
                  <a:srgbClr val="451A72"/>
                </a:solidFill>
              </a:rPr>
              <a:t>Creating your club expo materials</a:t>
            </a:r>
          </a:p>
          <a:p>
            <a:pPr eaLnBrk="1" hangingPunct="1"/>
            <a:r>
              <a:rPr lang="en-US" sz="2400" smtClean="0">
                <a:solidFill>
                  <a:srgbClr val="451A72"/>
                </a:solidFill>
              </a:rPr>
              <a:t>Putting together your space requests for the fall</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685800" y="76200"/>
            <a:ext cx="8458200" cy="838200"/>
          </a:xfrm>
        </p:spPr>
        <p:txBody>
          <a:bodyPr/>
          <a:lstStyle/>
          <a:p>
            <a:pPr eaLnBrk="1" hangingPunct="1"/>
            <a:r>
              <a:rPr lang="en-US" b="1" smtClean="0">
                <a:latin typeface="Garamond" pitchFamily="64" charset="0"/>
              </a:rPr>
              <a:t>Club Kickoff Calendar</a:t>
            </a:r>
          </a:p>
        </p:txBody>
      </p:sp>
      <p:sp>
        <p:nvSpPr>
          <p:cNvPr id="18435" name="Rectangle 3"/>
          <p:cNvSpPr>
            <a:spLocks noGrp="1" noChangeArrowheads="1"/>
          </p:cNvSpPr>
          <p:nvPr>
            <p:ph type="body" idx="4294967295"/>
          </p:nvPr>
        </p:nvSpPr>
        <p:spPr>
          <a:xfrm>
            <a:off x="228600" y="1219200"/>
            <a:ext cx="8686800" cy="5334000"/>
          </a:xfrm>
        </p:spPr>
        <p:txBody>
          <a:bodyPr/>
          <a:lstStyle/>
          <a:p>
            <a:pPr eaLnBrk="1" hangingPunct="1">
              <a:buFontTx/>
              <a:buNone/>
            </a:pPr>
            <a:r>
              <a:rPr lang="en-US" sz="2800" b="1" dirty="0" smtClean="0">
                <a:solidFill>
                  <a:srgbClr val="451A72"/>
                </a:solidFill>
              </a:rPr>
              <a:t>All clubs will be assigned a kickoff date by SCORP</a:t>
            </a:r>
            <a:endParaRPr lang="en-US" sz="2800" dirty="0" smtClean="0">
              <a:solidFill>
                <a:srgbClr val="451A72"/>
              </a:solidFill>
            </a:endParaRPr>
          </a:p>
          <a:p>
            <a:pPr eaLnBrk="1" hangingPunct="1"/>
            <a:r>
              <a:rPr lang="en-US" sz="2400" dirty="0" smtClean="0">
                <a:solidFill>
                  <a:srgbClr val="451A72"/>
                </a:solidFill>
              </a:rPr>
              <a:t>Kickoffs occur during the first few weeks of the start of the semester</a:t>
            </a:r>
          </a:p>
          <a:p>
            <a:pPr eaLnBrk="1" hangingPunct="1"/>
            <a:r>
              <a:rPr lang="en-US" sz="2400" dirty="0" smtClean="0">
                <a:solidFill>
                  <a:srgbClr val="451A72"/>
                </a:solidFill>
              </a:rPr>
              <a:t>MBA1 focused programming cannot conflict with the kickoffs</a:t>
            </a:r>
          </a:p>
          <a:p>
            <a:pPr eaLnBrk="1" hangingPunct="1"/>
            <a:r>
              <a:rPr lang="en-US" sz="2400" dirty="0" smtClean="0">
                <a:solidFill>
                  <a:srgbClr val="451A72"/>
                </a:solidFill>
              </a:rPr>
              <a:t>Additional kickoffs may need to be scheduled for new </a:t>
            </a:r>
            <a:r>
              <a:rPr lang="en-US" sz="2400" dirty="0" err="1" smtClean="0">
                <a:solidFill>
                  <a:srgbClr val="451A72"/>
                </a:solidFill>
              </a:rPr>
              <a:t>Langone</a:t>
            </a:r>
            <a:r>
              <a:rPr lang="en-US" sz="2400" dirty="0" smtClean="0">
                <a:solidFill>
                  <a:srgbClr val="451A72"/>
                </a:solidFill>
              </a:rPr>
              <a:t> students (evening classes start September </a:t>
            </a:r>
            <a:r>
              <a:rPr lang="en-US" sz="2400" dirty="0" smtClean="0">
                <a:solidFill>
                  <a:srgbClr val="451A72"/>
                </a:solidFill>
              </a:rPr>
              <a:t>19</a:t>
            </a:r>
            <a:r>
              <a:rPr lang="en-US" sz="2400" dirty="0" smtClean="0">
                <a:solidFill>
                  <a:srgbClr val="451A72"/>
                </a:solidFill>
              </a:rPr>
              <a:t>)</a:t>
            </a:r>
            <a:endParaRPr lang="en-US" sz="2400" dirty="0" smtClean="0">
              <a:solidFill>
                <a:srgbClr val="451A72"/>
              </a:solidFill>
            </a:endParaRPr>
          </a:p>
          <a:p>
            <a:pPr lvl="1" eaLnBrk="1" hangingPunct="1"/>
            <a:r>
              <a:rPr lang="en-US" sz="2000" dirty="0" smtClean="0">
                <a:solidFill>
                  <a:srgbClr val="451A72"/>
                </a:solidFill>
              </a:rPr>
              <a:t>Clubs will be responsible for coordinating these dates independently</a:t>
            </a:r>
          </a:p>
          <a:p>
            <a:pPr eaLnBrk="1" hangingPunct="1">
              <a:buFontTx/>
              <a:buNone/>
            </a:pPr>
            <a:endParaRPr lang="en-US" sz="2400" dirty="0" smtClean="0">
              <a:solidFill>
                <a:srgbClr val="451A72"/>
              </a:solidFill>
            </a:endParaRPr>
          </a:p>
          <a:p>
            <a:pPr eaLnBrk="1" hangingPunct="1">
              <a:buFontTx/>
              <a:buNone/>
            </a:pPr>
            <a:r>
              <a:rPr lang="en-US" sz="2800" b="1" dirty="0" err="1" smtClean="0">
                <a:solidFill>
                  <a:srgbClr val="451A72"/>
                </a:solidFill>
              </a:rPr>
              <a:t>SCorp</a:t>
            </a:r>
            <a:r>
              <a:rPr lang="en-US" sz="2800" b="1" dirty="0" smtClean="0">
                <a:solidFill>
                  <a:srgbClr val="451A72"/>
                </a:solidFill>
              </a:rPr>
              <a:t> will design the schedule</a:t>
            </a:r>
            <a:endParaRPr lang="en-US" sz="2800" dirty="0" smtClean="0">
              <a:solidFill>
                <a:srgbClr val="451A72"/>
              </a:solidFill>
            </a:endParaRPr>
          </a:p>
          <a:p>
            <a:pPr eaLnBrk="1" hangingPunct="1"/>
            <a:r>
              <a:rPr lang="en-US" sz="2400" dirty="0" smtClean="0">
                <a:solidFill>
                  <a:srgbClr val="451A72"/>
                </a:solidFill>
              </a:rPr>
              <a:t>Share any concerns with Jason Levine, </a:t>
            </a:r>
            <a:r>
              <a:rPr lang="en-US" sz="2400" dirty="0" err="1" smtClean="0">
                <a:solidFill>
                  <a:srgbClr val="451A72"/>
                </a:solidFill>
              </a:rPr>
              <a:t>SCorp</a:t>
            </a:r>
            <a:r>
              <a:rPr lang="en-US" sz="2400" dirty="0" smtClean="0">
                <a:solidFill>
                  <a:srgbClr val="451A72"/>
                </a:solidFill>
              </a:rPr>
              <a:t> EVP</a:t>
            </a:r>
          </a:p>
          <a:p>
            <a:pPr eaLnBrk="1" hangingPunct="1"/>
            <a:r>
              <a:rPr lang="en-US" sz="2400" dirty="0" err="1" smtClean="0">
                <a:solidFill>
                  <a:srgbClr val="451A72"/>
                </a:solidFill>
              </a:rPr>
              <a:t>SCorp</a:t>
            </a:r>
            <a:r>
              <a:rPr lang="en-US" sz="2400" dirty="0" smtClean="0">
                <a:solidFill>
                  <a:srgbClr val="451A72"/>
                </a:solidFill>
              </a:rPr>
              <a:t> will confirm the final schedule with Student Activities</a:t>
            </a:r>
          </a:p>
          <a:p>
            <a:pPr eaLnBrk="1" hangingPunct="1"/>
            <a:r>
              <a:rPr lang="en-US" sz="2400" dirty="0" smtClean="0">
                <a:solidFill>
                  <a:srgbClr val="451A72"/>
                </a:solidFill>
              </a:rPr>
              <a:t>Clubs need to be flexible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685800" y="76200"/>
            <a:ext cx="8458200" cy="838200"/>
          </a:xfrm>
        </p:spPr>
        <p:txBody>
          <a:bodyPr/>
          <a:lstStyle/>
          <a:p>
            <a:pPr eaLnBrk="1" hangingPunct="1"/>
            <a:r>
              <a:rPr lang="en-US" b="1" smtClean="0">
                <a:latin typeface="Garamond" pitchFamily="64" charset="0"/>
              </a:rPr>
              <a:t>Club Finances</a:t>
            </a:r>
          </a:p>
        </p:txBody>
      </p:sp>
      <p:sp>
        <p:nvSpPr>
          <p:cNvPr id="19459" name="Rectangle 3"/>
          <p:cNvSpPr>
            <a:spLocks noGrp="1" noChangeArrowheads="1"/>
          </p:cNvSpPr>
          <p:nvPr>
            <p:ph type="body" idx="4294967295"/>
          </p:nvPr>
        </p:nvSpPr>
        <p:spPr>
          <a:xfrm>
            <a:off x="228600" y="1066800"/>
            <a:ext cx="8686800" cy="5486400"/>
          </a:xfrm>
        </p:spPr>
        <p:txBody>
          <a:bodyPr/>
          <a:lstStyle/>
          <a:p>
            <a:pPr eaLnBrk="1" hangingPunct="1">
              <a:buFontTx/>
              <a:buNone/>
            </a:pPr>
            <a:r>
              <a:rPr lang="en-US" sz="2800" b="1" smtClean="0">
                <a:solidFill>
                  <a:srgbClr val="451A72"/>
                </a:solidFill>
              </a:rPr>
              <a:t>Managing Your Club’s Finances</a:t>
            </a:r>
            <a:endParaRPr lang="en-US" sz="2800" smtClean="0">
              <a:solidFill>
                <a:srgbClr val="451A72"/>
              </a:solidFill>
            </a:endParaRPr>
          </a:p>
          <a:p>
            <a:pPr eaLnBrk="1" hangingPunct="1"/>
            <a:r>
              <a:rPr lang="en-US" sz="2400" smtClean="0">
                <a:solidFill>
                  <a:srgbClr val="451A72"/>
                </a:solidFill>
              </a:rPr>
              <a:t>MBASA manages the Club account; clubs track their expenses</a:t>
            </a:r>
          </a:p>
          <a:p>
            <a:pPr lvl="1" eaLnBrk="1" hangingPunct="1"/>
            <a:r>
              <a:rPr lang="en-US" sz="2000" smtClean="0">
                <a:solidFill>
                  <a:srgbClr val="451A72"/>
                </a:solidFill>
              </a:rPr>
              <a:t>Officers must keep track of their expenses</a:t>
            </a:r>
          </a:p>
          <a:p>
            <a:pPr lvl="1" eaLnBrk="1" hangingPunct="1"/>
            <a:r>
              <a:rPr lang="en-US" sz="2000" smtClean="0">
                <a:solidFill>
                  <a:srgbClr val="451A72"/>
                </a:solidFill>
              </a:rPr>
              <a:t>Clubs should keep their own ledger to compare to the club report</a:t>
            </a:r>
          </a:p>
          <a:p>
            <a:pPr eaLnBrk="1" hangingPunct="1"/>
            <a:r>
              <a:rPr lang="en-US" sz="2400" smtClean="0">
                <a:solidFill>
                  <a:srgbClr val="451A72"/>
                </a:solidFill>
              </a:rPr>
              <a:t>Club expenses arranged through MBASA are debited directly from the club’s account</a:t>
            </a:r>
          </a:p>
          <a:p>
            <a:pPr eaLnBrk="1" hangingPunct="1">
              <a:buFontTx/>
              <a:buNone/>
            </a:pPr>
            <a:endParaRPr lang="en-US" sz="2800" b="1" smtClean="0">
              <a:solidFill>
                <a:srgbClr val="451A72"/>
              </a:solidFill>
            </a:endParaRPr>
          </a:p>
          <a:p>
            <a:pPr eaLnBrk="1" hangingPunct="1">
              <a:buFontTx/>
              <a:buNone/>
            </a:pPr>
            <a:r>
              <a:rPr lang="en-US" sz="2800" b="1" smtClean="0">
                <a:solidFill>
                  <a:srgbClr val="451A72"/>
                </a:solidFill>
              </a:rPr>
              <a:t>End of the Year Key Deadlines</a:t>
            </a:r>
            <a:endParaRPr lang="en-US" sz="2800" smtClean="0">
              <a:solidFill>
                <a:srgbClr val="451A72"/>
              </a:solidFill>
            </a:endParaRPr>
          </a:p>
          <a:p>
            <a:pPr eaLnBrk="1" hangingPunct="1"/>
            <a:r>
              <a:rPr lang="en-US" sz="2400" b="1" smtClean="0">
                <a:solidFill>
                  <a:srgbClr val="451A72"/>
                </a:solidFill>
              </a:rPr>
              <a:t>May 2</a:t>
            </a:r>
            <a:r>
              <a:rPr lang="en-US" sz="2400" smtClean="0">
                <a:solidFill>
                  <a:srgbClr val="451A72"/>
                </a:solidFill>
              </a:rPr>
              <a:t>:  All expenses and deposits must be submitted if you want to receive a check by the last day of finals, Tuesday, May 10.</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76200"/>
            <a:ext cx="8458200" cy="838200"/>
          </a:xfrm>
        </p:spPr>
        <p:txBody>
          <a:bodyPr/>
          <a:lstStyle/>
          <a:p>
            <a:pPr eaLnBrk="1" hangingPunct="1"/>
            <a:r>
              <a:rPr lang="en-US" b="1" smtClean="0">
                <a:latin typeface="Garamond" pitchFamily="64" charset="0"/>
              </a:rPr>
              <a:t>Club Finances</a:t>
            </a:r>
          </a:p>
        </p:txBody>
      </p:sp>
      <p:sp>
        <p:nvSpPr>
          <p:cNvPr id="20483" name="Rectangle 3"/>
          <p:cNvSpPr>
            <a:spLocks noGrp="1" noChangeArrowheads="1"/>
          </p:cNvSpPr>
          <p:nvPr>
            <p:ph type="body" idx="4294967295"/>
          </p:nvPr>
        </p:nvSpPr>
        <p:spPr>
          <a:xfrm>
            <a:off x="228600" y="1066800"/>
            <a:ext cx="8686800" cy="5486400"/>
          </a:xfrm>
        </p:spPr>
        <p:txBody>
          <a:bodyPr/>
          <a:lstStyle/>
          <a:p>
            <a:pPr eaLnBrk="1" hangingPunct="1">
              <a:spcBef>
                <a:spcPct val="0"/>
              </a:spcBef>
              <a:buFontTx/>
              <a:buNone/>
            </a:pPr>
            <a:r>
              <a:rPr lang="en-US" sz="1800" b="1" smtClean="0">
                <a:solidFill>
                  <a:srgbClr val="451A72"/>
                </a:solidFill>
              </a:rPr>
              <a:t>E-mail from SCorp VP of Finance to MBA Club Presidents on 11/17/2010:</a:t>
            </a:r>
            <a:r>
              <a:rPr lang="en-US" sz="1800" smtClean="0">
                <a:solidFill>
                  <a:srgbClr val="451A72"/>
                </a:solidFill>
              </a:rPr>
              <a:t/>
            </a:r>
            <a:br>
              <a:rPr lang="en-US" sz="1800" smtClean="0">
                <a:solidFill>
                  <a:srgbClr val="451A72"/>
                </a:solidFill>
              </a:rPr>
            </a:br>
            <a:endParaRPr lang="en-US" sz="1800" smtClean="0">
              <a:solidFill>
                <a:srgbClr val="451A72"/>
              </a:solidFill>
            </a:endParaRPr>
          </a:p>
          <a:p>
            <a:pPr eaLnBrk="1" hangingPunct="1">
              <a:spcBef>
                <a:spcPct val="0"/>
              </a:spcBef>
              <a:buFontTx/>
              <a:buNone/>
            </a:pPr>
            <a:r>
              <a:rPr lang="en-US" sz="1800" smtClean="0">
                <a:solidFill>
                  <a:srgbClr val="451A72"/>
                </a:solidFill>
              </a:rPr>
              <a:t>In a few select instances, officers this semester have abused their access to large pools</a:t>
            </a:r>
          </a:p>
          <a:p>
            <a:pPr eaLnBrk="1" hangingPunct="1">
              <a:spcBef>
                <a:spcPct val="0"/>
              </a:spcBef>
              <a:buFontTx/>
              <a:buNone/>
            </a:pPr>
            <a:r>
              <a:rPr lang="en-US" sz="1800" smtClean="0">
                <a:solidFill>
                  <a:srgbClr val="451A72"/>
                </a:solidFill>
              </a:rPr>
              <a:t>of funds in order to treat themselves to over the top officer dinners/meals/social</a:t>
            </a:r>
          </a:p>
          <a:p>
            <a:pPr eaLnBrk="1" hangingPunct="1">
              <a:spcBef>
                <a:spcPct val="0"/>
              </a:spcBef>
              <a:buFontTx/>
              <a:buNone/>
            </a:pPr>
            <a:r>
              <a:rPr lang="en-US" sz="1800" smtClean="0">
                <a:solidFill>
                  <a:srgbClr val="451A72"/>
                </a:solidFill>
              </a:rPr>
              <a:t>events. Therefore, we've created guidelines for club reimbursement, that we will</a:t>
            </a:r>
          </a:p>
          <a:p>
            <a:pPr eaLnBrk="1" hangingPunct="1">
              <a:spcBef>
                <a:spcPct val="0"/>
              </a:spcBef>
              <a:buFontTx/>
              <a:buNone/>
            </a:pPr>
            <a:r>
              <a:rPr lang="en-US" sz="1800" smtClean="0">
                <a:solidFill>
                  <a:srgbClr val="451A72"/>
                </a:solidFill>
              </a:rPr>
              <a:t>enforce moving forward: </a:t>
            </a:r>
            <a:br>
              <a:rPr lang="en-US" sz="1800" smtClean="0">
                <a:solidFill>
                  <a:srgbClr val="451A72"/>
                </a:solidFill>
              </a:rPr>
            </a:br>
            <a:endParaRPr lang="en-US" sz="1800" smtClean="0">
              <a:solidFill>
                <a:srgbClr val="451A72"/>
              </a:solidFill>
            </a:endParaRPr>
          </a:p>
          <a:p>
            <a:pPr eaLnBrk="1" hangingPunct="1">
              <a:spcBef>
                <a:spcPct val="0"/>
              </a:spcBef>
            </a:pPr>
            <a:r>
              <a:rPr lang="en-US" sz="1800" smtClean="0">
                <a:solidFill>
                  <a:srgbClr val="451A72"/>
                </a:solidFill>
              </a:rPr>
              <a:t>We are asking that non-essential club spending (ie officer only events) be limited to $10-$25/person and a total of $40-80/person over the course of an entire academic year. </a:t>
            </a:r>
            <a:br>
              <a:rPr lang="en-US" sz="1800" smtClean="0">
                <a:solidFill>
                  <a:srgbClr val="451A72"/>
                </a:solidFill>
              </a:rPr>
            </a:br>
            <a:endParaRPr lang="en-US" sz="1800" smtClean="0">
              <a:solidFill>
                <a:srgbClr val="451A72"/>
              </a:solidFill>
            </a:endParaRPr>
          </a:p>
          <a:p>
            <a:pPr eaLnBrk="1" hangingPunct="1">
              <a:spcBef>
                <a:spcPct val="0"/>
              </a:spcBef>
            </a:pPr>
            <a:r>
              <a:rPr lang="en-US" sz="1800" smtClean="0">
                <a:solidFill>
                  <a:srgbClr val="451A72"/>
                </a:solidFill>
              </a:rPr>
              <a:t>Tips should NEVER exceed 20% of the total bill. Not even for excellent service.</a:t>
            </a:r>
            <a:br>
              <a:rPr lang="en-US" sz="1800" smtClean="0">
                <a:solidFill>
                  <a:srgbClr val="451A72"/>
                </a:solidFill>
              </a:rPr>
            </a:br>
            <a:endParaRPr lang="en-US" sz="1800" smtClean="0">
              <a:solidFill>
                <a:srgbClr val="451A72"/>
              </a:solidFill>
            </a:endParaRPr>
          </a:p>
          <a:p>
            <a:pPr eaLnBrk="1" hangingPunct="1">
              <a:spcBef>
                <a:spcPct val="0"/>
              </a:spcBef>
            </a:pPr>
            <a:r>
              <a:rPr lang="en-US" sz="1800" smtClean="0">
                <a:solidFill>
                  <a:srgbClr val="451A72"/>
                </a:solidFill>
              </a:rPr>
              <a:t>At ANY event that is not open to the entire club membership and officers expect reimbursement, all attendees must SIGN the back of the receipt indicating they were present. The original receipt with signatures must be handed in for reimbursement. </a:t>
            </a:r>
            <a:br>
              <a:rPr lang="en-US" sz="1800" smtClean="0">
                <a:solidFill>
                  <a:srgbClr val="451A72"/>
                </a:solidFill>
              </a:rPr>
            </a:br>
            <a:endParaRPr lang="en-US" sz="1800" smtClean="0">
              <a:solidFill>
                <a:srgbClr val="451A72"/>
              </a:solidFill>
            </a:endParaRPr>
          </a:p>
          <a:p>
            <a:pPr eaLnBrk="1" hangingPunct="1">
              <a:spcBef>
                <a:spcPct val="0"/>
              </a:spcBef>
            </a:pPr>
            <a:r>
              <a:rPr lang="en-US" sz="1800" smtClean="0">
                <a:solidFill>
                  <a:srgbClr val="451A72"/>
                </a:solidFill>
              </a:rPr>
              <a:t>SCORP and Student Activities reserves the right NOT to reimburse any club for spending that would be deemed "unreasonable" or would be embarrassing to show </a:t>
            </a:r>
            <a:br>
              <a:rPr lang="en-US" sz="1800" smtClean="0">
                <a:solidFill>
                  <a:srgbClr val="451A72"/>
                </a:solidFill>
              </a:rPr>
            </a:br>
            <a:r>
              <a:rPr lang="en-US" sz="1800" smtClean="0">
                <a:solidFill>
                  <a:srgbClr val="451A72"/>
                </a:solidFill>
              </a:rPr>
              <a:t>the entire club membership/Stern community.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b="1" smtClean="0">
                <a:latin typeface="Garamond" pitchFamily="64" charset="0"/>
              </a:rPr>
              <a:t>Agenda</a:t>
            </a:r>
          </a:p>
        </p:txBody>
      </p:sp>
      <p:sp>
        <p:nvSpPr>
          <p:cNvPr id="3075" name="Rectangle 3"/>
          <p:cNvSpPr>
            <a:spLocks noGrp="1" noChangeArrowheads="1"/>
          </p:cNvSpPr>
          <p:nvPr>
            <p:ph type="body" idx="1"/>
          </p:nvPr>
        </p:nvSpPr>
        <p:spPr>
          <a:xfrm>
            <a:off x="381000" y="1752600"/>
            <a:ext cx="8458200" cy="3886200"/>
          </a:xfrm>
        </p:spPr>
        <p:txBody>
          <a:bodyPr/>
          <a:lstStyle/>
          <a:p>
            <a:pPr marL="711200" indent="-711200" eaLnBrk="1" hangingPunct="1">
              <a:spcAft>
                <a:spcPct val="30000"/>
              </a:spcAft>
            </a:pPr>
            <a:r>
              <a:rPr lang="en-US" sz="3400" b="1" smtClean="0">
                <a:solidFill>
                  <a:srgbClr val="451A72"/>
                </a:solidFill>
              </a:rPr>
              <a:t>Student Leadership</a:t>
            </a:r>
          </a:p>
          <a:p>
            <a:pPr marL="711200" indent="-711200" eaLnBrk="1" hangingPunct="1">
              <a:spcAft>
                <a:spcPct val="30000"/>
              </a:spcAft>
            </a:pPr>
            <a:r>
              <a:rPr lang="en-US" sz="3400" b="1" smtClean="0">
                <a:solidFill>
                  <a:srgbClr val="451A72"/>
                </a:solidFill>
              </a:rPr>
              <a:t>Student Leaders &amp; Student Activities</a:t>
            </a:r>
          </a:p>
          <a:p>
            <a:pPr marL="711200" indent="-711200" eaLnBrk="1" hangingPunct="1">
              <a:spcAft>
                <a:spcPct val="30000"/>
              </a:spcAft>
            </a:pPr>
            <a:r>
              <a:rPr lang="en-US" sz="3400" b="1" smtClean="0">
                <a:solidFill>
                  <a:srgbClr val="451A72"/>
                </a:solidFill>
              </a:rPr>
              <a:t>Spring Deliverables</a:t>
            </a:r>
          </a:p>
          <a:p>
            <a:pPr marL="711200" indent="-711200" eaLnBrk="1" hangingPunct="1">
              <a:spcAft>
                <a:spcPct val="30000"/>
              </a:spcAft>
            </a:pPr>
            <a:r>
              <a:rPr lang="en-US" sz="3400" b="1" smtClean="0">
                <a:solidFill>
                  <a:srgbClr val="451A72"/>
                </a:solidFill>
              </a:rPr>
              <a:t>Club Renewal Guidelines</a:t>
            </a:r>
          </a:p>
          <a:p>
            <a:pPr marL="711200" indent="-711200" eaLnBrk="1" hangingPunct="1">
              <a:spcAft>
                <a:spcPct val="30000"/>
              </a:spcAft>
            </a:pPr>
            <a:r>
              <a:rPr lang="en-US" sz="3400" b="1" smtClean="0">
                <a:solidFill>
                  <a:srgbClr val="451A72"/>
                </a:solidFill>
              </a:rPr>
              <a:t>MBA2 President Panel</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b="1" dirty="0" smtClean="0">
                <a:latin typeface="Garamond" pitchFamily="64" charset="0"/>
              </a:rPr>
              <a:t>Club </a:t>
            </a:r>
            <a:r>
              <a:rPr lang="en-US" b="1" dirty="0" smtClean="0">
                <a:latin typeface="Garamond" pitchFamily="64" charset="0"/>
              </a:rPr>
              <a:t>Renewals????????</a:t>
            </a:r>
            <a:endParaRPr lang="en-US" b="1" dirty="0" smtClean="0">
              <a:latin typeface="Garamond" pitchFamily="64" charset="0"/>
            </a:endParaRPr>
          </a:p>
        </p:txBody>
      </p:sp>
      <p:sp>
        <p:nvSpPr>
          <p:cNvPr id="22531" name="Rectangle 3"/>
          <p:cNvSpPr>
            <a:spLocks noGrp="1" noChangeArrowheads="1"/>
          </p:cNvSpPr>
          <p:nvPr>
            <p:ph type="body" idx="1"/>
          </p:nvPr>
        </p:nvSpPr>
        <p:spPr>
          <a:xfrm>
            <a:off x="228600" y="1219200"/>
            <a:ext cx="2895600" cy="5334000"/>
          </a:xfrm>
          <a:noFill/>
          <a:ln>
            <a:solidFill>
              <a:srgbClr val="000080"/>
            </a:solidFill>
          </a:ln>
        </p:spPr>
        <p:txBody>
          <a:bodyPr/>
          <a:lstStyle/>
          <a:p>
            <a:pPr eaLnBrk="1" hangingPunct="1">
              <a:buFontTx/>
              <a:buNone/>
            </a:pPr>
            <a:r>
              <a:rPr lang="en-US" sz="3400" b="1" u="sng" smtClean="0">
                <a:solidFill>
                  <a:srgbClr val="451A72"/>
                </a:solidFill>
              </a:rPr>
              <a:t>Large</a:t>
            </a:r>
          </a:p>
          <a:p>
            <a:pPr eaLnBrk="1" hangingPunct="1"/>
            <a:r>
              <a:rPr lang="en-US" sz="2600" smtClean="0">
                <a:solidFill>
                  <a:srgbClr val="451A72"/>
                </a:solidFill>
              </a:rPr>
              <a:t>&gt; 150 Members</a:t>
            </a:r>
          </a:p>
          <a:p>
            <a:pPr eaLnBrk="1" hangingPunct="1"/>
            <a:r>
              <a:rPr lang="en-US" sz="2600" smtClean="0">
                <a:solidFill>
                  <a:srgbClr val="451A72"/>
                </a:solidFill>
              </a:rPr>
              <a:t>&gt; 4 successful events/semester</a:t>
            </a:r>
          </a:p>
          <a:p>
            <a:pPr eaLnBrk="1" hangingPunct="1"/>
            <a:r>
              <a:rPr lang="en-US" sz="2600" smtClean="0">
                <a:solidFill>
                  <a:srgbClr val="451A72"/>
                </a:solidFill>
              </a:rPr>
              <a:t>At least 3 cosponsored events/year</a:t>
            </a:r>
          </a:p>
          <a:p>
            <a:pPr eaLnBrk="1" hangingPunct="1"/>
            <a:r>
              <a:rPr lang="en-US" sz="2600" smtClean="0">
                <a:solidFill>
                  <a:srgbClr val="451A72"/>
                </a:solidFill>
              </a:rPr>
              <a:t>Examples:</a:t>
            </a:r>
          </a:p>
          <a:p>
            <a:pPr lvl="1" eaLnBrk="1" hangingPunct="1"/>
            <a:r>
              <a:rPr lang="en-US" sz="2200" smtClean="0">
                <a:solidFill>
                  <a:srgbClr val="451A72"/>
                </a:solidFill>
              </a:rPr>
              <a:t>GFA</a:t>
            </a:r>
          </a:p>
          <a:p>
            <a:pPr lvl="1" eaLnBrk="1" hangingPunct="1"/>
            <a:r>
              <a:rPr lang="en-US" sz="2200" smtClean="0">
                <a:solidFill>
                  <a:srgbClr val="451A72"/>
                </a:solidFill>
              </a:rPr>
              <a:t>SWIB</a:t>
            </a:r>
          </a:p>
          <a:p>
            <a:pPr eaLnBrk="1" hangingPunct="1"/>
            <a:endParaRPr lang="en-US" sz="2600" smtClean="0">
              <a:solidFill>
                <a:srgbClr val="451A72"/>
              </a:solidFill>
            </a:endParaRPr>
          </a:p>
        </p:txBody>
      </p:sp>
      <p:sp>
        <p:nvSpPr>
          <p:cNvPr id="22532" name="Rectangle 4"/>
          <p:cNvSpPr>
            <a:spLocks noChangeArrowheads="1"/>
          </p:cNvSpPr>
          <p:nvPr/>
        </p:nvSpPr>
        <p:spPr bwMode="auto">
          <a:xfrm>
            <a:off x="3352800" y="1219200"/>
            <a:ext cx="2819400" cy="5334000"/>
          </a:xfrm>
          <a:prstGeom prst="rect">
            <a:avLst/>
          </a:prstGeom>
          <a:noFill/>
          <a:ln w="9525">
            <a:solidFill>
              <a:srgbClr val="000080"/>
            </a:solidFill>
            <a:miter lim="800000"/>
            <a:headEnd/>
            <a:tailEnd/>
          </a:ln>
        </p:spPr>
        <p:txBody>
          <a:bodyPr/>
          <a:lstStyle/>
          <a:p>
            <a:pPr marL="342900" indent="-342900" algn="l">
              <a:spcBef>
                <a:spcPct val="20000"/>
              </a:spcBef>
            </a:pPr>
            <a:r>
              <a:rPr lang="en-US" sz="3400" b="1" u="sng">
                <a:solidFill>
                  <a:srgbClr val="451A72"/>
                </a:solidFill>
                <a:latin typeface="Garamond" pitchFamily="64" charset="0"/>
              </a:rPr>
              <a:t>Mid-Size</a:t>
            </a:r>
          </a:p>
          <a:p>
            <a:pPr marL="342900" indent="-342900" algn="l">
              <a:spcBef>
                <a:spcPct val="20000"/>
              </a:spcBef>
              <a:buFontTx/>
              <a:buChar char="•"/>
            </a:pPr>
            <a:r>
              <a:rPr lang="en-US" sz="2600">
                <a:solidFill>
                  <a:srgbClr val="451A72"/>
                </a:solidFill>
                <a:latin typeface="Garamond" pitchFamily="64" charset="0"/>
              </a:rPr>
              <a:t>75 – 150 Members</a:t>
            </a:r>
          </a:p>
          <a:p>
            <a:pPr marL="342900" indent="-342900" algn="l">
              <a:spcBef>
                <a:spcPct val="20000"/>
              </a:spcBef>
              <a:buFontTx/>
              <a:buChar char="•"/>
            </a:pPr>
            <a:r>
              <a:rPr lang="en-US" sz="2600">
                <a:solidFill>
                  <a:srgbClr val="451A72"/>
                </a:solidFill>
                <a:latin typeface="Garamond" pitchFamily="64" charset="0"/>
              </a:rPr>
              <a:t>&gt; 2 successful events/semester</a:t>
            </a:r>
          </a:p>
          <a:p>
            <a:pPr marL="342900" indent="-342900" algn="l">
              <a:spcBef>
                <a:spcPct val="20000"/>
              </a:spcBef>
              <a:buFontTx/>
              <a:buChar char="•"/>
            </a:pPr>
            <a:r>
              <a:rPr lang="en-US" sz="2600">
                <a:solidFill>
                  <a:srgbClr val="451A72"/>
                </a:solidFill>
                <a:latin typeface="Garamond" pitchFamily="64" charset="0"/>
              </a:rPr>
              <a:t>At least 2 cosponsored events/year</a:t>
            </a:r>
          </a:p>
          <a:p>
            <a:pPr marL="342900" indent="-342900" algn="l">
              <a:spcBef>
                <a:spcPct val="20000"/>
              </a:spcBef>
              <a:buFontTx/>
              <a:buChar char="•"/>
            </a:pPr>
            <a:r>
              <a:rPr lang="en-US" sz="2600">
                <a:solidFill>
                  <a:srgbClr val="451A72"/>
                </a:solidFill>
                <a:latin typeface="Garamond" pitchFamily="64" charset="0"/>
              </a:rPr>
              <a:t>Examples</a:t>
            </a:r>
          </a:p>
          <a:p>
            <a:pPr marL="742950" lvl="1" indent="-285750" algn="l">
              <a:spcBef>
                <a:spcPct val="20000"/>
              </a:spcBef>
              <a:buFontTx/>
              <a:buChar char="–"/>
            </a:pPr>
            <a:r>
              <a:rPr lang="en-US" sz="2200">
                <a:solidFill>
                  <a:srgbClr val="451A72"/>
                </a:solidFill>
                <a:latin typeface="Garamond" pitchFamily="64" charset="0"/>
              </a:rPr>
              <a:t>Luxury &amp; Retail</a:t>
            </a:r>
          </a:p>
          <a:p>
            <a:pPr marL="742950" lvl="1" indent="-285750" algn="l">
              <a:spcBef>
                <a:spcPct val="20000"/>
              </a:spcBef>
              <a:buFontTx/>
              <a:buChar char="–"/>
            </a:pPr>
            <a:r>
              <a:rPr lang="en-US" sz="2200">
                <a:solidFill>
                  <a:srgbClr val="451A72"/>
                </a:solidFill>
                <a:latin typeface="Garamond" pitchFamily="64" charset="0"/>
              </a:rPr>
              <a:t>SPEC</a:t>
            </a:r>
          </a:p>
        </p:txBody>
      </p:sp>
      <p:sp>
        <p:nvSpPr>
          <p:cNvPr id="22533" name="Rectangle 5"/>
          <p:cNvSpPr>
            <a:spLocks noChangeArrowheads="1"/>
          </p:cNvSpPr>
          <p:nvPr/>
        </p:nvSpPr>
        <p:spPr bwMode="auto">
          <a:xfrm>
            <a:off x="6324600" y="1219200"/>
            <a:ext cx="2667000" cy="5334000"/>
          </a:xfrm>
          <a:prstGeom prst="rect">
            <a:avLst/>
          </a:prstGeom>
          <a:noFill/>
          <a:ln w="9525">
            <a:solidFill>
              <a:srgbClr val="000080"/>
            </a:solidFill>
            <a:miter lim="800000"/>
            <a:headEnd/>
            <a:tailEnd/>
          </a:ln>
        </p:spPr>
        <p:txBody>
          <a:bodyPr/>
          <a:lstStyle/>
          <a:p>
            <a:pPr marL="342900" indent="-342900" algn="l">
              <a:spcBef>
                <a:spcPct val="20000"/>
              </a:spcBef>
            </a:pPr>
            <a:r>
              <a:rPr lang="en-US" sz="3400" b="1" u="sng">
                <a:solidFill>
                  <a:srgbClr val="451A72"/>
                </a:solidFill>
                <a:latin typeface="Garamond" pitchFamily="64" charset="0"/>
              </a:rPr>
              <a:t>Niche Clubs</a:t>
            </a:r>
          </a:p>
          <a:p>
            <a:pPr marL="342900" indent="-342900" algn="l">
              <a:spcBef>
                <a:spcPct val="20000"/>
              </a:spcBef>
              <a:buFontTx/>
              <a:buChar char="•"/>
            </a:pPr>
            <a:r>
              <a:rPr lang="en-US" sz="2600">
                <a:solidFill>
                  <a:srgbClr val="451A72"/>
                </a:solidFill>
                <a:latin typeface="Garamond" pitchFamily="64" charset="0"/>
              </a:rPr>
              <a:t>&gt; 40* Members</a:t>
            </a:r>
          </a:p>
          <a:p>
            <a:pPr marL="342900" indent="-342900" algn="l">
              <a:spcBef>
                <a:spcPct val="20000"/>
              </a:spcBef>
              <a:buFontTx/>
              <a:buChar char="•"/>
            </a:pPr>
            <a:r>
              <a:rPr lang="en-US" sz="2600">
                <a:solidFill>
                  <a:srgbClr val="451A72"/>
                </a:solidFill>
                <a:latin typeface="Garamond" pitchFamily="64" charset="0"/>
              </a:rPr>
              <a:t>&gt; 1-2 successful events/semester</a:t>
            </a:r>
          </a:p>
          <a:p>
            <a:pPr marL="342900" indent="-342900" algn="l">
              <a:spcBef>
                <a:spcPct val="20000"/>
              </a:spcBef>
              <a:buFontTx/>
              <a:buChar char="•"/>
            </a:pPr>
            <a:r>
              <a:rPr lang="en-US" sz="2600">
                <a:solidFill>
                  <a:srgbClr val="451A72"/>
                </a:solidFill>
                <a:latin typeface="Garamond" pitchFamily="64" charset="0"/>
              </a:rPr>
              <a:t>At least 1 cosponsored event/year</a:t>
            </a:r>
          </a:p>
          <a:p>
            <a:pPr marL="342900" indent="-342900" algn="l">
              <a:spcBef>
                <a:spcPct val="20000"/>
              </a:spcBef>
              <a:buFontTx/>
              <a:buChar char="•"/>
            </a:pPr>
            <a:r>
              <a:rPr lang="en-US" sz="2600">
                <a:solidFill>
                  <a:srgbClr val="451A72"/>
                </a:solidFill>
                <a:latin typeface="Garamond" pitchFamily="64" charset="0"/>
              </a:rPr>
              <a:t>Examples:</a:t>
            </a:r>
          </a:p>
          <a:p>
            <a:pPr marL="742950" lvl="1" indent="-285750" algn="l">
              <a:spcBef>
                <a:spcPct val="20000"/>
              </a:spcBef>
              <a:buFontTx/>
              <a:buChar char="–"/>
            </a:pPr>
            <a:r>
              <a:rPr lang="en-US" sz="2200">
                <a:solidFill>
                  <a:srgbClr val="451A72"/>
                </a:solidFill>
                <a:latin typeface="Garamond" pitchFamily="64" charset="0"/>
              </a:rPr>
              <a:t>Sports Clubs</a:t>
            </a:r>
          </a:p>
          <a:p>
            <a:pPr marL="742950" lvl="1" indent="-285750" algn="l">
              <a:spcBef>
                <a:spcPct val="20000"/>
              </a:spcBef>
              <a:buFontTx/>
              <a:buChar char="–"/>
            </a:pPr>
            <a:r>
              <a:rPr lang="en-US" sz="2200">
                <a:solidFill>
                  <a:srgbClr val="451A72"/>
                </a:solidFill>
                <a:latin typeface="Garamond" pitchFamily="64" charset="0"/>
              </a:rPr>
              <a:t>SIA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b="1" smtClean="0">
                <a:latin typeface="Garamond" pitchFamily="64" charset="0"/>
              </a:rPr>
              <a:t>Club Renewals</a:t>
            </a:r>
          </a:p>
        </p:txBody>
      </p:sp>
      <p:sp>
        <p:nvSpPr>
          <p:cNvPr id="23555" name="Rectangle 3"/>
          <p:cNvSpPr>
            <a:spLocks noGrp="1" noChangeArrowheads="1"/>
          </p:cNvSpPr>
          <p:nvPr>
            <p:ph type="body" idx="1"/>
          </p:nvPr>
        </p:nvSpPr>
        <p:spPr>
          <a:xfrm>
            <a:off x="228600" y="1219200"/>
            <a:ext cx="8153400" cy="5334000"/>
          </a:xfrm>
          <a:noFill/>
        </p:spPr>
        <p:txBody>
          <a:bodyPr/>
          <a:lstStyle/>
          <a:p>
            <a:pPr eaLnBrk="1" hangingPunct="1">
              <a:lnSpc>
                <a:spcPct val="90000"/>
              </a:lnSpc>
              <a:buFontTx/>
              <a:buNone/>
            </a:pPr>
            <a:r>
              <a:rPr lang="en-US" sz="2800" b="1" u="sng" smtClean="0">
                <a:solidFill>
                  <a:srgbClr val="451A72"/>
                </a:solidFill>
              </a:rPr>
              <a:t>General Requirements</a:t>
            </a:r>
          </a:p>
          <a:p>
            <a:pPr eaLnBrk="1" hangingPunct="1">
              <a:lnSpc>
                <a:spcPct val="90000"/>
              </a:lnSpc>
            </a:pPr>
            <a:r>
              <a:rPr lang="en-US" sz="2800" smtClean="0">
                <a:solidFill>
                  <a:srgbClr val="451A72"/>
                </a:solidFill>
              </a:rPr>
              <a:t>All Student Activities deliverables completed on-time</a:t>
            </a:r>
          </a:p>
          <a:p>
            <a:pPr lvl="1" eaLnBrk="1" hangingPunct="1">
              <a:lnSpc>
                <a:spcPct val="90000"/>
              </a:lnSpc>
            </a:pPr>
            <a:r>
              <a:rPr lang="en-US" smtClean="0">
                <a:solidFill>
                  <a:srgbClr val="451A72"/>
                </a:solidFill>
              </a:rPr>
              <a:t>i.e. Club President’s report, new leadership lists, representatives at expos</a:t>
            </a:r>
          </a:p>
          <a:p>
            <a:pPr eaLnBrk="1" hangingPunct="1">
              <a:lnSpc>
                <a:spcPct val="90000"/>
              </a:lnSpc>
            </a:pPr>
            <a:r>
              <a:rPr lang="en-US" sz="2800" smtClean="0">
                <a:solidFill>
                  <a:srgbClr val="451A72"/>
                </a:solidFill>
              </a:rPr>
              <a:t>Finances are kept in good standing</a:t>
            </a:r>
          </a:p>
          <a:p>
            <a:pPr eaLnBrk="1" hangingPunct="1">
              <a:lnSpc>
                <a:spcPct val="90000"/>
              </a:lnSpc>
            </a:pPr>
            <a:r>
              <a:rPr lang="en-US" sz="2800" smtClean="0">
                <a:solidFill>
                  <a:srgbClr val="451A72"/>
                </a:solidFill>
              </a:rPr>
              <a:t>Executive board size is a reasonable number</a:t>
            </a:r>
          </a:p>
          <a:p>
            <a:pPr eaLnBrk="1" hangingPunct="1">
              <a:lnSpc>
                <a:spcPct val="90000"/>
              </a:lnSpc>
            </a:pPr>
            <a:r>
              <a:rPr lang="en-US" sz="2800" smtClean="0">
                <a:solidFill>
                  <a:srgbClr val="451A72"/>
                </a:solidFill>
              </a:rPr>
              <a:t>Websites are up to date</a:t>
            </a:r>
          </a:p>
          <a:p>
            <a:pPr eaLnBrk="1" hangingPunct="1">
              <a:lnSpc>
                <a:spcPct val="90000"/>
              </a:lnSpc>
            </a:pPr>
            <a:r>
              <a:rPr lang="en-US" sz="2800" smtClean="0">
                <a:solidFill>
                  <a:srgbClr val="451A72"/>
                </a:solidFill>
              </a:rPr>
              <a:t>Consistent leadership from year-to-year</a:t>
            </a:r>
          </a:p>
          <a:p>
            <a:pPr eaLnBrk="1" hangingPunct="1">
              <a:lnSpc>
                <a:spcPct val="90000"/>
              </a:lnSpc>
            </a:pPr>
            <a:r>
              <a:rPr lang="en-US" sz="2800" smtClean="0">
                <a:solidFill>
                  <a:srgbClr val="451A72"/>
                </a:solidFill>
              </a:rPr>
              <a:t>Good relationships with internal and external audiences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b="1" smtClean="0">
                <a:latin typeface="Garamond" pitchFamily="64" charset="0"/>
              </a:rPr>
              <a:t>Club Renewals</a:t>
            </a:r>
          </a:p>
        </p:txBody>
      </p:sp>
      <p:sp>
        <p:nvSpPr>
          <p:cNvPr id="24579" name="Rectangle 3"/>
          <p:cNvSpPr>
            <a:spLocks noGrp="1" noChangeArrowheads="1"/>
          </p:cNvSpPr>
          <p:nvPr>
            <p:ph type="body" idx="1"/>
          </p:nvPr>
        </p:nvSpPr>
        <p:spPr>
          <a:xfrm>
            <a:off x="228600" y="1219200"/>
            <a:ext cx="8153400" cy="5334000"/>
          </a:xfrm>
          <a:noFill/>
        </p:spPr>
        <p:txBody>
          <a:bodyPr/>
          <a:lstStyle/>
          <a:p>
            <a:pPr eaLnBrk="1" hangingPunct="1">
              <a:buFontTx/>
              <a:buNone/>
            </a:pPr>
            <a:r>
              <a:rPr lang="en-US" sz="3400" b="1" u="sng" dirty="0" smtClean="0">
                <a:solidFill>
                  <a:srgbClr val="451A72"/>
                </a:solidFill>
              </a:rPr>
              <a:t>Evaluation Process</a:t>
            </a:r>
          </a:p>
          <a:p>
            <a:pPr eaLnBrk="1" hangingPunct="1"/>
            <a:r>
              <a:rPr lang="en-US" dirty="0" smtClean="0">
                <a:solidFill>
                  <a:srgbClr val="451A72"/>
                </a:solidFill>
              </a:rPr>
              <a:t>In early spring, each club will be evaluated</a:t>
            </a:r>
          </a:p>
          <a:p>
            <a:pPr eaLnBrk="1" hangingPunct="1"/>
            <a:r>
              <a:rPr lang="en-US" dirty="0" smtClean="0">
                <a:solidFill>
                  <a:srgbClr val="451A72"/>
                </a:solidFill>
              </a:rPr>
              <a:t>Clubs in question will be contacted</a:t>
            </a:r>
          </a:p>
          <a:p>
            <a:pPr eaLnBrk="1" hangingPunct="1"/>
            <a:r>
              <a:rPr lang="en-US" dirty="0" smtClean="0">
                <a:solidFill>
                  <a:srgbClr val="451A72"/>
                </a:solidFill>
              </a:rPr>
              <a:t>Club </a:t>
            </a:r>
            <a:r>
              <a:rPr lang="en-US" dirty="0" smtClean="0">
                <a:solidFill>
                  <a:srgbClr val="451A72"/>
                </a:solidFill>
              </a:rPr>
              <a:t>leaders meet with evaluation committee if club membership/activity is in question</a:t>
            </a:r>
          </a:p>
          <a:p>
            <a:pPr lvl="1" eaLnBrk="1" hangingPunct="1"/>
            <a:r>
              <a:rPr lang="en-US" dirty="0" smtClean="0">
                <a:solidFill>
                  <a:srgbClr val="451A72"/>
                </a:solidFill>
              </a:rPr>
              <a:t>Formal review</a:t>
            </a:r>
          </a:p>
          <a:p>
            <a:pPr lvl="1" eaLnBrk="1" hangingPunct="1"/>
            <a:r>
              <a:rPr lang="en-US" dirty="0" smtClean="0">
                <a:solidFill>
                  <a:srgbClr val="451A72"/>
                </a:solidFill>
              </a:rPr>
              <a:t>Potential probation &amp; next steps</a:t>
            </a:r>
          </a:p>
          <a:p>
            <a:pPr lvl="1" eaLnBrk="1" hangingPunct="1"/>
            <a:endParaRPr lang="en-US" dirty="0" smtClean="0">
              <a:solidFill>
                <a:srgbClr val="451A7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685800" y="2286000"/>
            <a:ext cx="7772400" cy="1828800"/>
          </a:xfrm>
        </p:spPr>
        <p:txBody>
          <a:bodyPr/>
          <a:lstStyle/>
          <a:p>
            <a:pPr eaLnBrk="1" hangingPunct="1"/>
            <a:r>
              <a:rPr lang="en-US" sz="5400" b="1" i="1" smtClean="0">
                <a:solidFill>
                  <a:srgbClr val="451A72"/>
                </a:solidFill>
                <a:latin typeface="Garamond" pitchFamily="64" charset="0"/>
              </a:rPr>
              <a:t>Q &amp; A </a:t>
            </a:r>
            <a:endParaRPr lang="en-US" sz="3200" b="1" smtClean="0">
              <a:solidFill>
                <a:srgbClr val="451A72"/>
              </a:solidFill>
              <a:latin typeface="Garamond" pitchFamily="6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b="1" smtClean="0">
                <a:latin typeface="Garamond" pitchFamily="64" charset="0"/>
              </a:rPr>
              <a:t>MBA2 Panel</a:t>
            </a:r>
          </a:p>
        </p:txBody>
      </p:sp>
      <p:sp>
        <p:nvSpPr>
          <p:cNvPr id="26627" name="Rectangle 3"/>
          <p:cNvSpPr>
            <a:spLocks noGrp="1" noChangeArrowheads="1"/>
          </p:cNvSpPr>
          <p:nvPr>
            <p:ph type="body" idx="1"/>
          </p:nvPr>
        </p:nvSpPr>
        <p:spPr>
          <a:xfrm>
            <a:off x="914400" y="1752600"/>
            <a:ext cx="7543800" cy="2819400"/>
          </a:xfrm>
          <a:noFill/>
        </p:spPr>
        <p:txBody>
          <a:bodyPr/>
          <a:lstStyle/>
          <a:p>
            <a:pPr algn="ctr" eaLnBrk="1" hangingPunct="1">
              <a:lnSpc>
                <a:spcPct val="90000"/>
              </a:lnSpc>
              <a:spcAft>
                <a:spcPct val="40000"/>
              </a:spcAft>
              <a:buFontTx/>
              <a:buNone/>
            </a:pPr>
            <a:r>
              <a:rPr lang="en-US" sz="4000" b="1" dirty="0" err="1" smtClean="0">
                <a:solidFill>
                  <a:srgbClr val="451A72"/>
                </a:solidFill>
              </a:rPr>
              <a:t>Aman</a:t>
            </a:r>
            <a:r>
              <a:rPr lang="en-US" sz="4000" b="1" dirty="0" smtClean="0">
                <a:solidFill>
                  <a:srgbClr val="451A72"/>
                </a:solidFill>
              </a:rPr>
              <a:t> Gupta </a:t>
            </a:r>
            <a:r>
              <a:rPr lang="en-US" sz="4000" i="1" dirty="0" smtClean="0">
                <a:solidFill>
                  <a:srgbClr val="451A72"/>
                </a:solidFill>
              </a:rPr>
              <a:t>Cellar and SABAS</a:t>
            </a:r>
            <a:r>
              <a:rPr lang="en-US" sz="4000" b="1" dirty="0" smtClean="0">
                <a:solidFill>
                  <a:srgbClr val="451A72"/>
                </a:solidFill>
              </a:rPr>
              <a:t/>
            </a:r>
            <a:br>
              <a:rPr lang="en-US" sz="4000" b="1" dirty="0" smtClean="0">
                <a:solidFill>
                  <a:srgbClr val="451A72"/>
                </a:solidFill>
              </a:rPr>
            </a:br>
            <a:r>
              <a:rPr lang="en-US" sz="4000" b="1" dirty="0" smtClean="0">
                <a:solidFill>
                  <a:srgbClr val="451A72"/>
                </a:solidFill>
              </a:rPr>
              <a:t>Ben Loveland</a:t>
            </a:r>
            <a:r>
              <a:rPr lang="en-US" sz="4000" dirty="0" smtClean="0">
                <a:solidFill>
                  <a:srgbClr val="451A72"/>
                </a:solidFill>
              </a:rPr>
              <a:t> </a:t>
            </a:r>
            <a:r>
              <a:rPr lang="en-US" sz="4000" i="1" dirty="0" smtClean="0">
                <a:solidFill>
                  <a:srgbClr val="451A72"/>
                </a:solidFill>
              </a:rPr>
              <a:t>GFA</a:t>
            </a:r>
            <a:br>
              <a:rPr lang="en-US" sz="4000" i="1" dirty="0" smtClean="0">
                <a:solidFill>
                  <a:srgbClr val="451A72"/>
                </a:solidFill>
              </a:rPr>
            </a:br>
            <a:r>
              <a:rPr lang="en-US" sz="4000" b="1" dirty="0" smtClean="0">
                <a:solidFill>
                  <a:srgbClr val="451A72"/>
                </a:solidFill>
              </a:rPr>
              <a:t>Lisa Chang </a:t>
            </a:r>
            <a:r>
              <a:rPr lang="en-US" sz="4000" i="1" dirty="0" smtClean="0">
                <a:solidFill>
                  <a:srgbClr val="451A72"/>
                </a:solidFill>
              </a:rPr>
              <a:t>GMA</a:t>
            </a:r>
            <a:br>
              <a:rPr lang="en-US" sz="4000" i="1" dirty="0" smtClean="0">
                <a:solidFill>
                  <a:srgbClr val="451A72"/>
                </a:solidFill>
              </a:rPr>
            </a:br>
            <a:r>
              <a:rPr lang="en-US" sz="4000" b="1" dirty="0" smtClean="0">
                <a:solidFill>
                  <a:srgbClr val="451A72"/>
                </a:solidFill>
              </a:rPr>
              <a:t>Nick Humphries </a:t>
            </a:r>
            <a:r>
              <a:rPr lang="en-US" sz="4000" dirty="0" smtClean="0">
                <a:solidFill>
                  <a:srgbClr val="451A72"/>
                </a:solidFill>
              </a:rPr>
              <a:t>MESA</a:t>
            </a:r>
          </a:p>
          <a:p>
            <a:pPr algn="ctr" eaLnBrk="1" hangingPunct="1">
              <a:lnSpc>
                <a:spcPct val="90000"/>
              </a:lnSpc>
              <a:spcAft>
                <a:spcPct val="40000"/>
              </a:spcAft>
              <a:buFontTx/>
              <a:buNone/>
            </a:pPr>
            <a:endParaRPr lang="en-US" sz="4000" i="1" dirty="0" smtClean="0">
              <a:solidFill>
                <a:srgbClr val="660084"/>
              </a:solidFill>
            </a:endParaRPr>
          </a:p>
          <a:p>
            <a:pPr algn="ctr" eaLnBrk="1" hangingPunct="1">
              <a:lnSpc>
                <a:spcPct val="90000"/>
              </a:lnSpc>
              <a:spcAft>
                <a:spcPct val="40000"/>
              </a:spcAft>
              <a:buFontTx/>
              <a:buNone/>
            </a:pPr>
            <a:endParaRPr lang="en-US" sz="4000" i="1" dirty="0" smtClean="0">
              <a:solidFill>
                <a:srgbClr val="660084"/>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b="1" smtClean="0">
                <a:latin typeface="Garamond" pitchFamily="64" charset="0"/>
              </a:rPr>
              <a:t>Role of Student Leaders</a:t>
            </a:r>
          </a:p>
        </p:txBody>
      </p:sp>
      <p:sp>
        <p:nvSpPr>
          <p:cNvPr id="4099" name="Rectangle 3"/>
          <p:cNvSpPr>
            <a:spLocks noGrp="1" noChangeArrowheads="1"/>
          </p:cNvSpPr>
          <p:nvPr>
            <p:ph type="body" idx="1"/>
          </p:nvPr>
        </p:nvSpPr>
        <p:spPr>
          <a:xfrm>
            <a:off x="381000" y="1143000"/>
            <a:ext cx="8458200" cy="5029200"/>
          </a:xfrm>
        </p:spPr>
        <p:txBody>
          <a:bodyPr/>
          <a:lstStyle/>
          <a:p>
            <a:pPr marL="711200" indent="-711200" eaLnBrk="1" hangingPunct="1">
              <a:spcAft>
                <a:spcPct val="30000"/>
              </a:spcAft>
            </a:pPr>
            <a:r>
              <a:rPr lang="en-US" sz="3000" b="1" smtClean="0">
                <a:solidFill>
                  <a:srgbClr val="451A72"/>
                </a:solidFill>
              </a:rPr>
              <a:t>Ambassadors for the School</a:t>
            </a:r>
          </a:p>
          <a:p>
            <a:pPr marL="1111250" lvl="1" indent="-711200" eaLnBrk="1" hangingPunct="1">
              <a:spcAft>
                <a:spcPct val="30000"/>
              </a:spcAft>
            </a:pPr>
            <a:r>
              <a:rPr lang="en-US" sz="2600" smtClean="0">
                <a:solidFill>
                  <a:srgbClr val="451A72"/>
                </a:solidFill>
              </a:rPr>
              <a:t>You are always representing Stern - our reputation is critical to protect and enhance</a:t>
            </a:r>
          </a:p>
          <a:p>
            <a:pPr marL="1111250" lvl="1" indent="-711200" eaLnBrk="1" hangingPunct="1">
              <a:spcAft>
                <a:spcPct val="30000"/>
              </a:spcAft>
            </a:pPr>
            <a:r>
              <a:rPr lang="en-US" sz="2600" smtClean="0">
                <a:solidFill>
                  <a:srgbClr val="451A72"/>
                </a:solidFill>
              </a:rPr>
              <a:t>All Stern departments have external relationships they value </a:t>
            </a:r>
            <a:endParaRPr lang="en-US" sz="2600" b="1" smtClean="0">
              <a:solidFill>
                <a:srgbClr val="451A72"/>
              </a:solidFill>
            </a:endParaRPr>
          </a:p>
          <a:p>
            <a:pPr marL="711200" indent="-711200" eaLnBrk="1" hangingPunct="1">
              <a:spcAft>
                <a:spcPct val="30000"/>
              </a:spcAft>
            </a:pPr>
            <a:r>
              <a:rPr lang="en-US" sz="3000" b="1" smtClean="0">
                <a:solidFill>
                  <a:srgbClr val="451A72"/>
                </a:solidFill>
              </a:rPr>
              <a:t>Provide professional development and opportunities</a:t>
            </a:r>
          </a:p>
          <a:p>
            <a:pPr marL="711200" indent="-711200" eaLnBrk="1" hangingPunct="1">
              <a:spcAft>
                <a:spcPct val="30000"/>
              </a:spcAft>
            </a:pPr>
            <a:r>
              <a:rPr lang="en-US" sz="3000" b="1" smtClean="0">
                <a:solidFill>
                  <a:srgbClr val="451A72"/>
                </a:solidFill>
              </a:rPr>
              <a:t>Innovative part of the student body</a:t>
            </a:r>
          </a:p>
          <a:p>
            <a:pPr marL="711200" indent="-711200" eaLnBrk="1" hangingPunct="1">
              <a:spcAft>
                <a:spcPct val="30000"/>
              </a:spcAft>
            </a:pPr>
            <a:r>
              <a:rPr lang="en-US" sz="3000" b="1" smtClean="0">
                <a:solidFill>
                  <a:srgbClr val="451A72"/>
                </a:solidFill>
              </a:rPr>
              <a:t>Both a privilege and a responsibility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smtClean="0">
                <a:latin typeface="Garamond" pitchFamily="64" charset="0"/>
              </a:rPr>
              <a:t>Role as a Club President</a:t>
            </a:r>
          </a:p>
        </p:txBody>
      </p:sp>
      <p:sp>
        <p:nvSpPr>
          <p:cNvPr id="5123" name="Rectangle 3"/>
          <p:cNvSpPr>
            <a:spLocks noGrp="1" noChangeArrowheads="1"/>
          </p:cNvSpPr>
          <p:nvPr>
            <p:ph type="body" idx="1"/>
          </p:nvPr>
        </p:nvSpPr>
        <p:spPr>
          <a:xfrm>
            <a:off x="381000" y="1752600"/>
            <a:ext cx="8458200" cy="3886200"/>
          </a:xfrm>
        </p:spPr>
        <p:txBody>
          <a:bodyPr/>
          <a:lstStyle/>
          <a:p>
            <a:pPr marL="711200" indent="-711200" eaLnBrk="1" hangingPunct="1">
              <a:spcAft>
                <a:spcPct val="30000"/>
              </a:spcAft>
            </a:pPr>
            <a:r>
              <a:rPr lang="en-US" sz="3400" b="1" smtClean="0">
                <a:solidFill>
                  <a:srgbClr val="451A72"/>
                </a:solidFill>
              </a:rPr>
              <a:t>Empowering your team</a:t>
            </a:r>
          </a:p>
          <a:p>
            <a:pPr marL="711200" indent="-711200" eaLnBrk="1" hangingPunct="1">
              <a:spcAft>
                <a:spcPct val="30000"/>
              </a:spcAft>
            </a:pPr>
            <a:r>
              <a:rPr lang="en-US" sz="3400" b="1" smtClean="0">
                <a:solidFill>
                  <a:srgbClr val="451A72"/>
                </a:solidFill>
              </a:rPr>
              <a:t>Liaison between administration &amp; club leaders</a:t>
            </a:r>
          </a:p>
          <a:p>
            <a:pPr marL="711200" indent="-711200" eaLnBrk="1" hangingPunct="1">
              <a:spcAft>
                <a:spcPct val="30000"/>
              </a:spcAft>
            </a:pPr>
            <a:r>
              <a:rPr lang="en-US" sz="3400" b="1" smtClean="0">
                <a:solidFill>
                  <a:srgbClr val="451A72"/>
                </a:solidFill>
              </a:rPr>
              <a:t>Experts in your area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b="1" smtClean="0">
                <a:latin typeface="Garamond" pitchFamily="64" charset="0"/>
              </a:rPr>
              <a:t>Student Affairs Team</a:t>
            </a:r>
          </a:p>
        </p:txBody>
      </p:sp>
      <p:sp>
        <p:nvSpPr>
          <p:cNvPr id="6147" name="Rectangle 3"/>
          <p:cNvSpPr>
            <a:spLocks noGrp="1" noChangeArrowheads="1"/>
          </p:cNvSpPr>
          <p:nvPr>
            <p:ph type="body" idx="1"/>
          </p:nvPr>
        </p:nvSpPr>
        <p:spPr>
          <a:xfrm>
            <a:off x="381000" y="1752600"/>
            <a:ext cx="8458200" cy="3886200"/>
          </a:xfrm>
        </p:spPr>
        <p:txBody>
          <a:bodyPr/>
          <a:lstStyle/>
          <a:p>
            <a:pPr marL="711200" indent="-711200" eaLnBrk="1" hangingPunct="1">
              <a:spcAft>
                <a:spcPct val="30000"/>
              </a:spcAft>
            </a:pPr>
            <a:r>
              <a:rPr lang="en-US" sz="3400" b="1" dirty="0" smtClean="0">
                <a:solidFill>
                  <a:srgbClr val="451A72"/>
                </a:solidFill>
              </a:rPr>
              <a:t>Office of Career Development</a:t>
            </a:r>
          </a:p>
          <a:p>
            <a:pPr marL="711200" indent="-711200" eaLnBrk="1" hangingPunct="1">
              <a:spcAft>
                <a:spcPct val="30000"/>
              </a:spcAft>
            </a:pPr>
            <a:r>
              <a:rPr lang="en-US" sz="3400" b="1" dirty="0" smtClean="0">
                <a:solidFill>
                  <a:srgbClr val="451A72"/>
                </a:solidFill>
              </a:rPr>
              <a:t>Career Center for Working Professionals</a:t>
            </a:r>
          </a:p>
          <a:p>
            <a:pPr marL="711200" indent="-711200" eaLnBrk="1" hangingPunct="1">
              <a:spcAft>
                <a:spcPct val="30000"/>
              </a:spcAft>
            </a:pPr>
            <a:r>
              <a:rPr lang="en-US" sz="3400" b="1" dirty="0" smtClean="0">
                <a:solidFill>
                  <a:srgbClr val="451A72"/>
                </a:solidFill>
              </a:rPr>
              <a:t>MBA Student Activities</a:t>
            </a:r>
          </a:p>
          <a:p>
            <a:pPr marL="711200" indent="-711200" eaLnBrk="1" hangingPunct="1">
              <a:spcAft>
                <a:spcPct val="30000"/>
              </a:spcAft>
            </a:pPr>
            <a:r>
              <a:rPr lang="en-US" sz="3400" b="1" dirty="0" smtClean="0">
                <a:solidFill>
                  <a:srgbClr val="451A72"/>
                </a:solidFill>
              </a:rPr>
              <a:t>MBA Student Engagement?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524000" y="152400"/>
            <a:ext cx="6096000" cy="838200"/>
          </a:xfrm>
        </p:spPr>
        <p:txBody>
          <a:bodyPr/>
          <a:lstStyle/>
          <a:p>
            <a:pPr eaLnBrk="1" hangingPunct="1"/>
            <a:r>
              <a:rPr lang="en-US" b="1" smtClean="0"/>
              <a:t>Advisors</a:t>
            </a:r>
          </a:p>
        </p:txBody>
      </p:sp>
      <p:sp>
        <p:nvSpPr>
          <p:cNvPr id="6" name="Rectangle 17"/>
          <p:cNvSpPr>
            <a:spLocks noChangeArrowheads="1"/>
          </p:cNvSpPr>
          <p:nvPr/>
        </p:nvSpPr>
        <p:spPr bwMode="auto">
          <a:xfrm>
            <a:off x="304800" y="1219200"/>
            <a:ext cx="2819400" cy="4648200"/>
          </a:xfrm>
          <a:prstGeom prst="rect">
            <a:avLst/>
          </a:prstGeom>
          <a:noFill/>
          <a:ln w="9525">
            <a:solidFill>
              <a:schemeClr val="accent6">
                <a:lumMod val="75000"/>
              </a:schemeClr>
            </a:solidFill>
            <a:miter lim="800000"/>
            <a:headEnd/>
            <a:tailEnd/>
          </a:ln>
          <a:effectLst/>
        </p:spPr>
        <p:txBody>
          <a:bodyPr/>
          <a:lstStyle/>
          <a:p>
            <a:pPr fontAlgn="auto">
              <a:spcBef>
                <a:spcPct val="20000"/>
              </a:spcBef>
              <a:spcAft>
                <a:spcPts val="0"/>
              </a:spcAft>
              <a:defRPr/>
            </a:pPr>
            <a:r>
              <a:rPr lang="en-US" sz="2000" b="1" dirty="0" smtClean="0">
                <a:solidFill>
                  <a:srgbClr val="451A72"/>
                </a:solidFill>
                <a:latin typeface="+mn-lt"/>
              </a:rPr>
              <a:t>Diana Hyde</a:t>
            </a:r>
            <a:r>
              <a:rPr lang="en-US" sz="2000" b="1" dirty="0">
                <a:solidFill>
                  <a:srgbClr val="451A72"/>
                </a:solidFill>
                <a:latin typeface="+mn-lt"/>
              </a:rPr>
              <a:t/>
            </a:r>
            <a:br>
              <a:rPr lang="en-US" sz="2000" b="1" dirty="0">
                <a:solidFill>
                  <a:srgbClr val="451A72"/>
                </a:solidFill>
                <a:latin typeface="+mn-lt"/>
              </a:rPr>
            </a:br>
            <a:r>
              <a:rPr lang="en-US" sz="1800" dirty="0">
                <a:solidFill>
                  <a:srgbClr val="451A72"/>
                </a:solidFill>
                <a:latin typeface="+mn-lt"/>
              </a:rPr>
              <a:t>Associate Director </a:t>
            </a:r>
          </a:p>
          <a:p>
            <a:pPr algn="l" fontAlgn="auto">
              <a:spcBef>
                <a:spcPct val="20000"/>
              </a:spcBef>
              <a:spcAft>
                <a:spcPts val="0"/>
              </a:spcAft>
              <a:defRPr/>
            </a:pPr>
            <a:endParaRPr lang="en-US" sz="1200" dirty="0">
              <a:solidFill>
                <a:srgbClr val="451A72"/>
              </a:solidFill>
              <a:latin typeface="+mn-lt"/>
            </a:endParaRPr>
          </a:p>
          <a:p>
            <a:pPr algn="l" fontAlgn="auto">
              <a:spcBef>
                <a:spcPct val="20000"/>
              </a:spcBef>
              <a:spcAft>
                <a:spcPts val="0"/>
              </a:spcAft>
              <a:defRPr/>
            </a:pPr>
            <a:r>
              <a:rPr lang="en-US" sz="1600" dirty="0">
                <a:solidFill>
                  <a:srgbClr val="451A72"/>
                </a:solidFill>
                <a:latin typeface="+mn-lt"/>
              </a:rPr>
              <a:t>Club Advisor:</a:t>
            </a:r>
            <a:br>
              <a:rPr lang="en-US" sz="1600" dirty="0">
                <a:solidFill>
                  <a:srgbClr val="451A72"/>
                </a:solidFill>
                <a:latin typeface="+mn-lt"/>
              </a:rPr>
            </a:br>
            <a:r>
              <a:rPr lang="en-US" sz="1600" dirty="0" smtClean="0">
                <a:solidFill>
                  <a:srgbClr val="451A72"/>
                </a:solidFill>
                <a:latin typeface="+mn-lt"/>
              </a:rPr>
              <a:t>AHBBS </a:t>
            </a:r>
            <a:r>
              <a:rPr lang="en-US" sz="1600" dirty="0">
                <a:solidFill>
                  <a:srgbClr val="451A72"/>
                </a:solidFill>
                <a:latin typeface="+mn-lt"/>
              </a:rPr>
              <a:t>	Cellar </a:t>
            </a:r>
          </a:p>
          <a:p>
            <a:pPr algn="l" fontAlgn="auto">
              <a:spcBef>
                <a:spcPct val="20000"/>
              </a:spcBef>
              <a:spcAft>
                <a:spcPts val="0"/>
              </a:spcAft>
              <a:defRPr/>
            </a:pPr>
            <a:r>
              <a:rPr lang="en-US" sz="1600" dirty="0">
                <a:solidFill>
                  <a:srgbClr val="451A72"/>
                </a:solidFill>
                <a:latin typeface="+mn-lt"/>
              </a:rPr>
              <a:t>EBS 	GBA </a:t>
            </a:r>
          </a:p>
          <a:p>
            <a:pPr algn="l" fontAlgn="auto">
              <a:spcBef>
                <a:spcPct val="20000"/>
              </a:spcBef>
              <a:spcAft>
                <a:spcPts val="0"/>
              </a:spcAft>
              <a:defRPr/>
            </a:pPr>
            <a:r>
              <a:rPr lang="en-US" sz="1600" dirty="0">
                <a:solidFill>
                  <a:srgbClr val="451A72"/>
                </a:solidFill>
                <a:latin typeface="+mn-lt"/>
              </a:rPr>
              <a:t>GFA 	GOLF </a:t>
            </a:r>
          </a:p>
          <a:p>
            <a:pPr algn="l" fontAlgn="auto">
              <a:spcBef>
                <a:spcPct val="20000"/>
              </a:spcBef>
              <a:spcAft>
                <a:spcPts val="0"/>
              </a:spcAft>
              <a:defRPr/>
            </a:pPr>
            <a:r>
              <a:rPr lang="en-US" sz="1600" dirty="0">
                <a:solidFill>
                  <a:srgbClr val="451A72"/>
                </a:solidFill>
                <a:latin typeface="+mn-lt"/>
              </a:rPr>
              <a:t>LARC 	MCA </a:t>
            </a:r>
          </a:p>
          <a:p>
            <a:pPr algn="l" fontAlgn="auto">
              <a:spcBef>
                <a:spcPct val="20000"/>
              </a:spcBef>
              <a:spcAft>
                <a:spcPts val="0"/>
              </a:spcAft>
              <a:defRPr/>
            </a:pPr>
            <a:r>
              <a:rPr lang="en-US" sz="1600" dirty="0" err="1">
                <a:solidFill>
                  <a:srgbClr val="451A72"/>
                </a:solidFill>
                <a:latin typeface="+mn-lt"/>
              </a:rPr>
              <a:t>Oppy</a:t>
            </a:r>
            <a:r>
              <a:rPr lang="en-US" sz="1600" dirty="0">
                <a:solidFill>
                  <a:srgbClr val="451A72"/>
                </a:solidFill>
                <a:latin typeface="+mn-lt"/>
              </a:rPr>
              <a:t> 	SABAS </a:t>
            </a:r>
          </a:p>
          <a:p>
            <a:pPr algn="l" fontAlgn="auto">
              <a:spcBef>
                <a:spcPct val="20000"/>
              </a:spcBef>
              <a:spcAft>
                <a:spcPts val="0"/>
              </a:spcAft>
              <a:defRPr/>
            </a:pPr>
            <a:r>
              <a:rPr lang="en-US" sz="1600" dirty="0">
                <a:solidFill>
                  <a:srgbClr val="451A72"/>
                </a:solidFill>
                <a:latin typeface="+mn-lt"/>
              </a:rPr>
              <a:t>SHFA 	SIA </a:t>
            </a:r>
          </a:p>
          <a:p>
            <a:pPr algn="l" fontAlgn="auto">
              <a:spcBef>
                <a:spcPct val="20000"/>
              </a:spcBef>
              <a:spcAft>
                <a:spcPts val="0"/>
              </a:spcAft>
              <a:defRPr/>
            </a:pPr>
            <a:r>
              <a:rPr lang="en-US" sz="1600" dirty="0">
                <a:solidFill>
                  <a:srgbClr val="451A72"/>
                </a:solidFill>
                <a:latin typeface="+mn-lt"/>
              </a:rPr>
              <a:t>SIMR 	SOC </a:t>
            </a:r>
          </a:p>
          <a:p>
            <a:pPr algn="l" fontAlgn="auto">
              <a:spcBef>
                <a:spcPct val="20000"/>
              </a:spcBef>
              <a:spcAft>
                <a:spcPts val="0"/>
              </a:spcAft>
              <a:defRPr/>
            </a:pPr>
            <a:r>
              <a:rPr lang="en-US" sz="1600" dirty="0">
                <a:solidFill>
                  <a:srgbClr val="451A72"/>
                </a:solidFill>
                <a:latin typeface="+mn-lt"/>
              </a:rPr>
              <a:t>SPEC 	Speech </a:t>
            </a:r>
          </a:p>
          <a:p>
            <a:pPr algn="l" fontAlgn="auto">
              <a:spcBef>
                <a:spcPct val="20000"/>
              </a:spcBef>
              <a:spcAft>
                <a:spcPts val="0"/>
              </a:spcAft>
              <a:defRPr/>
            </a:pPr>
            <a:r>
              <a:rPr lang="en-US" sz="1600" dirty="0">
                <a:solidFill>
                  <a:srgbClr val="451A72"/>
                </a:solidFill>
                <a:latin typeface="+mn-lt"/>
              </a:rPr>
              <a:t>STC 	SWIB </a:t>
            </a:r>
          </a:p>
          <a:p>
            <a:pPr algn="l" fontAlgn="auto">
              <a:spcBef>
                <a:spcPct val="20000"/>
              </a:spcBef>
              <a:spcAft>
                <a:spcPts val="0"/>
              </a:spcAft>
              <a:defRPr/>
            </a:pPr>
            <a:r>
              <a:rPr lang="en-US" sz="1600" dirty="0" err="1" smtClean="0">
                <a:solidFill>
                  <a:srgbClr val="451A72"/>
                </a:solidFill>
                <a:latin typeface="+mn-lt"/>
              </a:rPr>
              <a:t>SCorp</a:t>
            </a:r>
            <a:r>
              <a:rPr lang="en-US" sz="1600" dirty="0" smtClean="0">
                <a:solidFill>
                  <a:srgbClr val="451A72"/>
                </a:solidFill>
                <a:latin typeface="+mn-lt"/>
              </a:rPr>
              <a:t>	PTLF</a:t>
            </a:r>
            <a:r>
              <a:rPr lang="en-US" sz="1600" dirty="0">
                <a:solidFill>
                  <a:srgbClr val="451A72"/>
                </a:solidFill>
                <a:latin typeface="+mn-lt"/>
              </a:rPr>
              <a:t/>
            </a:r>
            <a:br>
              <a:rPr lang="en-US" sz="1600" dirty="0">
                <a:solidFill>
                  <a:srgbClr val="451A72"/>
                </a:solidFill>
                <a:latin typeface="+mn-lt"/>
              </a:rPr>
            </a:br>
            <a:endParaRPr lang="en-US" sz="1600" dirty="0">
              <a:solidFill>
                <a:srgbClr val="451A72"/>
              </a:solidFill>
              <a:latin typeface="+mn-lt"/>
            </a:endParaRPr>
          </a:p>
        </p:txBody>
      </p:sp>
      <p:sp>
        <p:nvSpPr>
          <p:cNvPr id="7" name="Rectangle 18"/>
          <p:cNvSpPr>
            <a:spLocks noChangeArrowheads="1"/>
          </p:cNvSpPr>
          <p:nvPr/>
        </p:nvSpPr>
        <p:spPr bwMode="auto">
          <a:xfrm>
            <a:off x="6553200" y="1219200"/>
            <a:ext cx="2362200" cy="4648200"/>
          </a:xfrm>
          <a:prstGeom prst="rect">
            <a:avLst/>
          </a:prstGeom>
          <a:noFill/>
          <a:ln w="9525">
            <a:solidFill>
              <a:schemeClr val="accent6">
                <a:lumMod val="75000"/>
              </a:schemeClr>
            </a:solidFill>
            <a:miter lim="800000"/>
            <a:headEnd/>
            <a:tailEnd/>
          </a:ln>
          <a:effectLst/>
        </p:spPr>
        <p:txBody>
          <a:bodyPr/>
          <a:lstStyle/>
          <a:p>
            <a:pPr fontAlgn="auto">
              <a:spcBef>
                <a:spcPct val="20000"/>
              </a:spcBef>
              <a:spcAft>
                <a:spcPts val="0"/>
              </a:spcAft>
              <a:defRPr/>
            </a:pPr>
            <a:r>
              <a:rPr lang="en-US" sz="2000" b="1" dirty="0" smtClean="0">
                <a:solidFill>
                  <a:srgbClr val="451A72"/>
                </a:solidFill>
                <a:latin typeface="+mn-lt"/>
              </a:rPr>
              <a:t>Andrea Wood</a:t>
            </a:r>
            <a:endParaRPr lang="en-US" sz="2000" b="1" dirty="0">
              <a:solidFill>
                <a:srgbClr val="451A72"/>
              </a:solidFill>
              <a:latin typeface="+mn-lt"/>
            </a:endParaRPr>
          </a:p>
          <a:p>
            <a:pPr fontAlgn="auto">
              <a:spcBef>
                <a:spcPct val="20000"/>
              </a:spcBef>
              <a:spcAft>
                <a:spcPts val="0"/>
              </a:spcAft>
              <a:defRPr/>
            </a:pPr>
            <a:r>
              <a:rPr lang="en-US" sz="1800" dirty="0">
                <a:solidFill>
                  <a:srgbClr val="451A72"/>
                </a:solidFill>
                <a:latin typeface="+mn-lt"/>
              </a:rPr>
              <a:t>Administrative Aide</a:t>
            </a:r>
          </a:p>
          <a:p>
            <a:pPr algn="l" fontAlgn="auto">
              <a:spcBef>
                <a:spcPct val="20000"/>
              </a:spcBef>
              <a:spcAft>
                <a:spcPts val="0"/>
              </a:spcAft>
              <a:defRPr/>
            </a:pPr>
            <a:endParaRPr lang="en-US" sz="1200" dirty="0">
              <a:solidFill>
                <a:srgbClr val="451A72"/>
              </a:solidFill>
              <a:latin typeface="+mn-lt"/>
            </a:endParaRPr>
          </a:p>
          <a:p>
            <a:pPr algn="l" fontAlgn="auto">
              <a:spcBef>
                <a:spcPct val="20000"/>
              </a:spcBef>
              <a:spcAft>
                <a:spcPts val="0"/>
              </a:spcAft>
              <a:defRPr/>
            </a:pPr>
            <a:r>
              <a:rPr lang="en-US" sz="1800" dirty="0">
                <a:solidFill>
                  <a:srgbClr val="451A72"/>
                </a:solidFill>
                <a:latin typeface="+mn-lt"/>
              </a:rPr>
              <a:t>Front Line Services:</a:t>
            </a:r>
          </a:p>
          <a:p>
            <a:pPr algn="l" fontAlgn="auto">
              <a:spcBef>
                <a:spcPct val="20000"/>
              </a:spcBef>
              <a:spcAft>
                <a:spcPts val="0"/>
              </a:spcAft>
              <a:defRPr/>
            </a:pPr>
            <a:r>
              <a:rPr lang="en-US" sz="1800" dirty="0">
                <a:solidFill>
                  <a:srgbClr val="451A72"/>
                </a:solidFill>
                <a:latin typeface="+mn-lt"/>
              </a:rPr>
              <a:t>-Room reservations</a:t>
            </a:r>
          </a:p>
          <a:p>
            <a:pPr algn="l" fontAlgn="auto">
              <a:spcBef>
                <a:spcPct val="20000"/>
              </a:spcBef>
              <a:spcAft>
                <a:spcPts val="0"/>
              </a:spcAft>
              <a:defRPr/>
            </a:pPr>
            <a:r>
              <a:rPr lang="en-US" sz="1800" dirty="0">
                <a:solidFill>
                  <a:srgbClr val="451A72"/>
                </a:solidFill>
                <a:latin typeface="+mn-lt"/>
              </a:rPr>
              <a:t>-Catering</a:t>
            </a:r>
          </a:p>
          <a:p>
            <a:pPr algn="l" fontAlgn="auto">
              <a:spcBef>
                <a:spcPct val="20000"/>
              </a:spcBef>
              <a:spcAft>
                <a:spcPts val="0"/>
              </a:spcAft>
              <a:defRPr/>
            </a:pPr>
            <a:r>
              <a:rPr lang="en-US" sz="1800" dirty="0">
                <a:solidFill>
                  <a:srgbClr val="451A72"/>
                </a:solidFill>
                <a:latin typeface="+mn-lt"/>
              </a:rPr>
              <a:t>-</a:t>
            </a:r>
            <a:r>
              <a:rPr lang="en-US" sz="1800" dirty="0" smtClean="0">
                <a:solidFill>
                  <a:srgbClr val="451A72"/>
                </a:solidFill>
                <a:latin typeface="+mn-lt"/>
              </a:rPr>
              <a:t>Media</a:t>
            </a:r>
          </a:p>
          <a:p>
            <a:pPr algn="l" fontAlgn="auto">
              <a:spcBef>
                <a:spcPct val="20000"/>
              </a:spcBef>
              <a:spcAft>
                <a:spcPts val="0"/>
              </a:spcAft>
              <a:defRPr/>
            </a:pPr>
            <a:endParaRPr lang="en-US" sz="1800" dirty="0">
              <a:solidFill>
                <a:srgbClr val="451A72"/>
              </a:solidFill>
              <a:latin typeface="+mn-lt"/>
            </a:endParaRPr>
          </a:p>
          <a:p>
            <a:pPr algn="l" fontAlgn="auto">
              <a:spcBef>
                <a:spcPct val="20000"/>
              </a:spcBef>
              <a:spcAft>
                <a:spcPts val="0"/>
              </a:spcAft>
              <a:defRPr/>
            </a:pPr>
            <a:r>
              <a:rPr lang="en-US" sz="1600" dirty="0">
                <a:solidFill>
                  <a:srgbClr val="451A72"/>
                </a:solidFill>
                <a:latin typeface="+mn-lt"/>
              </a:rPr>
              <a:t>Club Advisor:</a:t>
            </a:r>
          </a:p>
          <a:p>
            <a:pPr algn="l" fontAlgn="auto">
              <a:spcBef>
                <a:spcPct val="20000"/>
              </a:spcBef>
              <a:spcAft>
                <a:spcPts val="0"/>
              </a:spcAft>
              <a:defRPr/>
            </a:pPr>
            <a:r>
              <a:rPr lang="en-US" sz="1600" dirty="0">
                <a:solidFill>
                  <a:srgbClr val="451A72"/>
                </a:solidFill>
                <a:latin typeface="+mn-lt"/>
              </a:rPr>
              <a:t>Basketball</a:t>
            </a:r>
          </a:p>
          <a:p>
            <a:pPr algn="l" fontAlgn="auto">
              <a:spcBef>
                <a:spcPct val="20000"/>
              </a:spcBef>
              <a:spcAft>
                <a:spcPts val="0"/>
              </a:spcAft>
              <a:defRPr/>
            </a:pPr>
            <a:r>
              <a:rPr lang="en-US" sz="1600" dirty="0">
                <a:solidFill>
                  <a:srgbClr val="451A72"/>
                </a:solidFill>
                <a:latin typeface="+mn-lt"/>
              </a:rPr>
              <a:t>Racquet</a:t>
            </a:r>
          </a:p>
          <a:p>
            <a:pPr algn="l" fontAlgn="auto">
              <a:spcBef>
                <a:spcPct val="20000"/>
              </a:spcBef>
              <a:spcAft>
                <a:spcPts val="0"/>
              </a:spcAft>
              <a:defRPr/>
            </a:pPr>
            <a:r>
              <a:rPr lang="en-US" sz="1600" dirty="0">
                <a:solidFill>
                  <a:srgbClr val="451A72"/>
                </a:solidFill>
                <a:latin typeface="+mn-lt"/>
              </a:rPr>
              <a:t>Soccer</a:t>
            </a:r>
          </a:p>
          <a:p>
            <a:pPr algn="l" fontAlgn="auto">
              <a:spcBef>
                <a:spcPct val="20000"/>
              </a:spcBef>
              <a:spcAft>
                <a:spcPts val="0"/>
              </a:spcAft>
              <a:defRPr/>
            </a:pPr>
            <a:r>
              <a:rPr lang="en-US" sz="1600" dirty="0">
                <a:solidFill>
                  <a:srgbClr val="451A72"/>
                </a:solidFill>
                <a:latin typeface="+mn-lt"/>
              </a:rPr>
              <a:t>Softball</a:t>
            </a:r>
          </a:p>
        </p:txBody>
      </p:sp>
      <p:sp>
        <p:nvSpPr>
          <p:cNvPr id="8" name="Rectangle 19"/>
          <p:cNvSpPr>
            <a:spLocks noChangeArrowheads="1"/>
          </p:cNvSpPr>
          <p:nvPr/>
        </p:nvSpPr>
        <p:spPr bwMode="auto">
          <a:xfrm>
            <a:off x="3429000" y="1219200"/>
            <a:ext cx="2743200" cy="4648200"/>
          </a:xfrm>
          <a:prstGeom prst="rect">
            <a:avLst/>
          </a:prstGeom>
          <a:noFill/>
          <a:ln w="9525">
            <a:solidFill>
              <a:schemeClr val="accent6">
                <a:lumMod val="75000"/>
              </a:schemeClr>
            </a:solidFill>
            <a:miter lim="800000"/>
            <a:headEnd/>
            <a:tailEnd/>
          </a:ln>
          <a:effectLst/>
        </p:spPr>
        <p:txBody>
          <a:bodyPr/>
          <a:lstStyle/>
          <a:p>
            <a:pPr fontAlgn="auto">
              <a:spcBef>
                <a:spcPct val="20000"/>
              </a:spcBef>
              <a:spcAft>
                <a:spcPts val="0"/>
              </a:spcAft>
              <a:defRPr/>
            </a:pPr>
            <a:r>
              <a:rPr lang="en-US" sz="2000" b="1" dirty="0" smtClean="0">
                <a:solidFill>
                  <a:srgbClr val="451A72"/>
                </a:solidFill>
                <a:latin typeface="+mn-lt"/>
              </a:rPr>
              <a:t>Janet </a:t>
            </a:r>
            <a:r>
              <a:rPr lang="en-US" sz="2000" b="1" dirty="0" err="1" smtClean="0">
                <a:solidFill>
                  <a:srgbClr val="451A72"/>
                </a:solidFill>
                <a:latin typeface="+mn-lt"/>
              </a:rPr>
              <a:t>Lyden</a:t>
            </a:r>
            <a:r>
              <a:rPr lang="en-US" sz="2000" b="1" dirty="0">
                <a:solidFill>
                  <a:srgbClr val="451A72"/>
                </a:solidFill>
                <a:latin typeface="+mn-lt"/>
              </a:rPr>
              <a:t/>
            </a:r>
            <a:br>
              <a:rPr lang="en-US" sz="2000" b="1" dirty="0">
                <a:solidFill>
                  <a:srgbClr val="451A72"/>
                </a:solidFill>
                <a:latin typeface="+mn-lt"/>
              </a:rPr>
            </a:br>
            <a:r>
              <a:rPr lang="en-US" sz="1800" dirty="0">
                <a:solidFill>
                  <a:srgbClr val="451A72"/>
                </a:solidFill>
                <a:latin typeface="+mn-lt"/>
              </a:rPr>
              <a:t>Associate Director </a:t>
            </a:r>
          </a:p>
          <a:p>
            <a:pPr algn="l" fontAlgn="auto">
              <a:spcBef>
                <a:spcPct val="20000"/>
              </a:spcBef>
              <a:spcAft>
                <a:spcPts val="0"/>
              </a:spcAft>
              <a:defRPr/>
            </a:pPr>
            <a:endParaRPr lang="en-US" sz="1200" dirty="0">
              <a:solidFill>
                <a:srgbClr val="451A72"/>
              </a:solidFill>
              <a:latin typeface="+mn-lt"/>
            </a:endParaRPr>
          </a:p>
          <a:p>
            <a:pPr algn="l" fontAlgn="auto">
              <a:spcBef>
                <a:spcPct val="20000"/>
              </a:spcBef>
              <a:spcAft>
                <a:spcPts val="0"/>
              </a:spcAft>
              <a:defRPr/>
            </a:pPr>
            <a:r>
              <a:rPr lang="en-US" sz="1600" dirty="0">
                <a:solidFill>
                  <a:srgbClr val="451A72"/>
                </a:solidFill>
                <a:latin typeface="+mn-lt"/>
              </a:rPr>
              <a:t>Club Advisor:</a:t>
            </a:r>
            <a:br>
              <a:rPr lang="en-US" sz="1600" dirty="0">
                <a:solidFill>
                  <a:srgbClr val="451A72"/>
                </a:solidFill>
                <a:latin typeface="+mn-lt"/>
              </a:rPr>
            </a:br>
            <a:r>
              <a:rPr lang="en-US" sz="1600" dirty="0">
                <a:solidFill>
                  <a:srgbClr val="451A72"/>
                </a:solidFill>
                <a:latin typeface="+mn-lt"/>
              </a:rPr>
              <a:t>ABS    	ADVENTURES </a:t>
            </a:r>
          </a:p>
          <a:p>
            <a:pPr algn="l" fontAlgn="auto">
              <a:spcBef>
                <a:spcPct val="20000"/>
              </a:spcBef>
              <a:spcAft>
                <a:spcPts val="0"/>
              </a:spcAft>
              <a:defRPr/>
            </a:pPr>
            <a:r>
              <a:rPr lang="en-US" sz="1600" dirty="0">
                <a:solidFill>
                  <a:srgbClr val="451A72"/>
                </a:solidFill>
                <a:latin typeface="+mn-lt"/>
              </a:rPr>
              <a:t>EEX 	EMA </a:t>
            </a:r>
          </a:p>
          <a:p>
            <a:pPr algn="l" fontAlgn="auto">
              <a:spcBef>
                <a:spcPct val="20000"/>
              </a:spcBef>
              <a:spcAft>
                <a:spcPts val="0"/>
              </a:spcAft>
              <a:defRPr/>
            </a:pPr>
            <a:r>
              <a:rPr lang="en-US" sz="1600" dirty="0">
                <a:solidFill>
                  <a:srgbClr val="451A72"/>
                </a:solidFill>
                <a:latin typeface="+mn-lt"/>
              </a:rPr>
              <a:t>ENERGY 	GMA </a:t>
            </a:r>
          </a:p>
          <a:p>
            <a:pPr algn="l" fontAlgn="auto">
              <a:spcBef>
                <a:spcPct val="20000"/>
              </a:spcBef>
              <a:spcAft>
                <a:spcPts val="0"/>
              </a:spcAft>
              <a:defRPr/>
            </a:pPr>
            <a:r>
              <a:rPr lang="en-US" sz="1600" dirty="0">
                <a:solidFill>
                  <a:srgbClr val="451A72"/>
                </a:solidFill>
                <a:latin typeface="+mn-lt"/>
              </a:rPr>
              <a:t>JBA 	JSA 	</a:t>
            </a:r>
          </a:p>
          <a:p>
            <a:pPr algn="l" fontAlgn="auto">
              <a:spcBef>
                <a:spcPct val="20000"/>
              </a:spcBef>
              <a:spcAft>
                <a:spcPts val="0"/>
              </a:spcAft>
              <a:defRPr/>
            </a:pPr>
            <a:r>
              <a:rPr lang="en-US" sz="1600" dirty="0">
                <a:solidFill>
                  <a:srgbClr val="451A72"/>
                </a:solidFill>
                <a:latin typeface="+mn-lt"/>
              </a:rPr>
              <a:t>LABA 	MESA/TANG MVC 	NPV </a:t>
            </a:r>
          </a:p>
          <a:p>
            <a:pPr algn="l" fontAlgn="auto">
              <a:spcBef>
                <a:spcPct val="20000"/>
              </a:spcBef>
              <a:spcAft>
                <a:spcPts val="0"/>
              </a:spcAft>
              <a:defRPr/>
            </a:pPr>
            <a:r>
              <a:rPr lang="en-US" sz="1600" dirty="0" err="1">
                <a:solidFill>
                  <a:srgbClr val="451A72"/>
                </a:solidFill>
                <a:latin typeface="+mn-lt"/>
              </a:rPr>
              <a:t>OutClass</a:t>
            </a:r>
            <a:r>
              <a:rPr lang="en-US" sz="1600" dirty="0">
                <a:solidFill>
                  <a:srgbClr val="451A72"/>
                </a:solidFill>
                <a:latin typeface="+mn-lt"/>
              </a:rPr>
              <a:t> 	REC 	</a:t>
            </a:r>
          </a:p>
          <a:p>
            <a:pPr algn="l" fontAlgn="auto">
              <a:spcBef>
                <a:spcPct val="20000"/>
              </a:spcBef>
              <a:spcAft>
                <a:spcPts val="0"/>
              </a:spcAft>
              <a:defRPr/>
            </a:pPr>
            <a:r>
              <a:rPr lang="en-US" sz="1600" dirty="0">
                <a:solidFill>
                  <a:srgbClr val="451A72"/>
                </a:solidFill>
                <a:latin typeface="+mn-lt"/>
              </a:rPr>
              <a:t>RUGBY 	SEA </a:t>
            </a:r>
          </a:p>
          <a:p>
            <a:pPr algn="l" fontAlgn="auto">
              <a:spcBef>
                <a:spcPct val="20000"/>
              </a:spcBef>
              <a:spcAft>
                <a:spcPts val="0"/>
              </a:spcAft>
              <a:defRPr/>
            </a:pPr>
            <a:r>
              <a:rPr lang="en-US" sz="1600" dirty="0">
                <a:solidFill>
                  <a:srgbClr val="451A72"/>
                </a:solidFill>
                <a:latin typeface="+mn-lt"/>
              </a:rPr>
              <a:t>SPHA </a:t>
            </a:r>
            <a:br>
              <a:rPr lang="en-US" sz="1600" dirty="0">
                <a:solidFill>
                  <a:srgbClr val="451A72"/>
                </a:solidFill>
                <a:latin typeface="+mn-lt"/>
              </a:rPr>
            </a:br>
            <a:r>
              <a:rPr lang="en-US" sz="1600" dirty="0" err="1" smtClean="0">
                <a:solidFill>
                  <a:srgbClr val="451A72"/>
                </a:solidFill>
                <a:latin typeface="+mn-lt"/>
              </a:rPr>
              <a:t>SCorp</a:t>
            </a:r>
            <a:r>
              <a:rPr lang="en-US" sz="1600" dirty="0">
                <a:solidFill>
                  <a:srgbClr val="451A72"/>
                </a:solidFill>
                <a:latin typeface="+mn-lt"/>
              </a:rPr>
              <a:t>	</a:t>
            </a:r>
            <a:r>
              <a:rPr lang="en-US" sz="1600" dirty="0" smtClean="0">
                <a:solidFill>
                  <a:srgbClr val="451A72"/>
                </a:solidFill>
                <a:latin typeface="+mn-lt"/>
              </a:rPr>
              <a:t> PTLF</a:t>
            </a:r>
            <a:r>
              <a:rPr lang="en-US" sz="1800" dirty="0">
                <a:solidFill>
                  <a:srgbClr val="451A72"/>
                </a:solidFill>
                <a:latin typeface="+mn-lt"/>
              </a:rPr>
              <a:t/>
            </a:r>
            <a:br>
              <a:rPr lang="en-US" sz="1800" dirty="0">
                <a:solidFill>
                  <a:srgbClr val="451A72"/>
                </a:solidFill>
                <a:latin typeface="+mn-lt"/>
              </a:rPr>
            </a:br>
            <a:r>
              <a:rPr lang="en-US" sz="1800" dirty="0">
                <a:solidFill>
                  <a:srgbClr val="451A72"/>
                </a:solidFill>
                <a:latin typeface="+mn-lt"/>
              </a:rPr>
              <a:t>   </a:t>
            </a:r>
            <a:r>
              <a:rPr lang="en-US" dirty="0">
                <a:solidFill>
                  <a:srgbClr val="451A72"/>
                </a:solidFill>
                <a:latin typeface="+mn-lt"/>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228600" y="2209800"/>
            <a:ext cx="8534400" cy="2514600"/>
          </a:xfrm>
        </p:spPr>
        <p:txBody>
          <a:bodyPr/>
          <a:lstStyle/>
          <a:p>
            <a:pPr algn="ctr" eaLnBrk="1" hangingPunct="1">
              <a:spcBef>
                <a:spcPct val="0"/>
              </a:spcBef>
              <a:buFontTx/>
              <a:buNone/>
            </a:pPr>
            <a:r>
              <a:rPr lang="en-US" sz="5000" b="1" smtClean="0">
                <a:solidFill>
                  <a:srgbClr val="451A72"/>
                </a:solidFill>
              </a:rPr>
              <a:t>Club Officers</a:t>
            </a:r>
          </a:p>
          <a:p>
            <a:pPr algn="ctr" eaLnBrk="1" hangingPunct="1">
              <a:spcBef>
                <a:spcPct val="0"/>
              </a:spcBef>
              <a:buFontTx/>
              <a:buNone/>
            </a:pPr>
            <a:r>
              <a:rPr lang="en-US" sz="5000" b="1" smtClean="0">
                <a:solidFill>
                  <a:srgbClr val="451A72"/>
                </a:solidFill>
              </a:rPr>
              <a:t>&amp; </a:t>
            </a:r>
          </a:p>
          <a:p>
            <a:pPr algn="ctr" eaLnBrk="1" hangingPunct="1">
              <a:spcBef>
                <a:spcPct val="0"/>
              </a:spcBef>
              <a:buFontTx/>
              <a:buNone/>
            </a:pPr>
            <a:r>
              <a:rPr lang="en-US" sz="5000" b="1" smtClean="0">
                <a:solidFill>
                  <a:srgbClr val="451A72"/>
                </a:solidFill>
              </a:rPr>
              <a:t>MBA Student Activities</a:t>
            </a:r>
            <a:endParaRPr lang="en-US" sz="5000" smtClean="0">
              <a:solidFill>
                <a:srgbClr val="451A7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b="1" smtClean="0">
                <a:latin typeface="Garamond" pitchFamily="64" charset="0"/>
              </a:rPr>
              <a:t>How We Work Together</a:t>
            </a:r>
          </a:p>
        </p:txBody>
      </p:sp>
      <p:sp>
        <p:nvSpPr>
          <p:cNvPr id="9219" name="Rectangle 3"/>
          <p:cNvSpPr>
            <a:spLocks noGrp="1" noChangeArrowheads="1"/>
          </p:cNvSpPr>
          <p:nvPr>
            <p:ph type="body" idx="1"/>
          </p:nvPr>
        </p:nvSpPr>
        <p:spPr>
          <a:xfrm>
            <a:off x="914400" y="1295400"/>
            <a:ext cx="7315200" cy="5257800"/>
          </a:xfrm>
        </p:spPr>
        <p:txBody>
          <a:bodyPr/>
          <a:lstStyle/>
          <a:p>
            <a:pPr eaLnBrk="1" hangingPunct="1">
              <a:spcBef>
                <a:spcPct val="0"/>
              </a:spcBef>
              <a:buFontTx/>
              <a:buNone/>
            </a:pPr>
            <a:r>
              <a:rPr lang="en-US" b="1" dirty="0" smtClean="0">
                <a:solidFill>
                  <a:srgbClr val="451A72"/>
                </a:solidFill>
              </a:rPr>
              <a:t>Look to Student Activities for:</a:t>
            </a:r>
          </a:p>
          <a:p>
            <a:pPr eaLnBrk="1" hangingPunct="1">
              <a:spcBef>
                <a:spcPct val="0"/>
              </a:spcBef>
            </a:pPr>
            <a:r>
              <a:rPr lang="en-US" sz="2800" dirty="0" smtClean="0">
                <a:solidFill>
                  <a:srgbClr val="451A72"/>
                </a:solidFill>
              </a:rPr>
              <a:t>Coaching/advising</a:t>
            </a:r>
          </a:p>
          <a:p>
            <a:pPr eaLnBrk="1" hangingPunct="1">
              <a:spcBef>
                <a:spcPct val="0"/>
              </a:spcBef>
            </a:pPr>
            <a:r>
              <a:rPr lang="en-US" sz="2800" dirty="0" smtClean="0">
                <a:solidFill>
                  <a:srgbClr val="451A72"/>
                </a:solidFill>
              </a:rPr>
              <a:t>Historical perspective</a:t>
            </a:r>
          </a:p>
          <a:p>
            <a:pPr eaLnBrk="1" hangingPunct="1">
              <a:spcBef>
                <a:spcPct val="0"/>
              </a:spcBef>
            </a:pPr>
            <a:r>
              <a:rPr lang="en-US" sz="2800" dirty="0" smtClean="0">
                <a:solidFill>
                  <a:srgbClr val="451A72"/>
                </a:solidFill>
              </a:rPr>
              <a:t>Logistics: resources </a:t>
            </a:r>
            <a:r>
              <a:rPr lang="en-US" sz="2800" dirty="0" smtClean="0">
                <a:solidFill>
                  <a:srgbClr val="451A72"/>
                </a:solidFill>
              </a:rPr>
              <a:t>and planning</a:t>
            </a:r>
          </a:p>
          <a:p>
            <a:pPr eaLnBrk="1" hangingPunct="1">
              <a:spcBef>
                <a:spcPct val="0"/>
              </a:spcBef>
            </a:pPr>
            <a:r>
              <a:rPr lang="en-US" sz="2800" dirty="0" smtClean="0">
                <a:solidFill>
                  <a:srgbClr val="451A72"/>
                </a:solidFill>
              </a:rPr>
              <a:t>Best Practices </a:t>
            </a:r>
          </a:p>
          <a:p>
            <a:pPr algn="ctr" eaLnBrk="1" hangingPunct="1">
              <a:spcBef>
                <a:spcPct val="0"/>
              </a:spcBef>
              <a:buFontTx/>
              <a:buNone/>
            </a:pPr>
            <a:endParaRPr lang="en-US" sz="3600" dirty="0" smtClean="0">
              <a:solidFill>
                <a:srgbClr val="451A72"/>
              </a:solidFill>
            </a:endParaRPr>
          </a:p>
          <a:p>
            <a:pPr eaLnBrk="1" hangingPunct="1">
              <a:spcBef>
                <a:spcPct val="0"/>
              </a:spcBef>
              <a:buFontTx/>
              <a:buNone/>
            </a:pPr>
            <a:r>
              <a:rPr lang="en-US" b="1" dirty="0" smtClean="0">
                <a:solidFill>
                  <a:srgbClr val="451A72"/>
                </a:solidFill>
              </a:rPr>
              <a:t>We look to club presidents for:</a:t>
            </a:r>
          </a:p>
          <a:p>
            <a:pPr eaLnBrk="1" hangingPunct="1">
              <a:spcBef>
                <a:spcPct val="0"/>
              </a:spcBef>
            </a:pPr>
            <a:r>
              <a:rPr lang="en-US" sz="2800" dirty="0" smtClean="0">
                <a:solidFill>
                  <a:srgbClr val="451A72"/>
                </a:solidFill>
              </a:rPr>
              <a:t>Leadership of your team</a:t>
            </a:r>
          </a:p>
          <a:p>
            <a:pPr eaLnBrk="1" hangingPunct="1">
              <a:spcBef>
                <a:spcPct val="0"/>
              </a:spcBef>
            </a:pPr>
            <a:r>
              <a:rPr lang="en-US" sz="2800" dirty="0" smtClean="0">
                <a:solidFill>
                  <a:srgbClr val="451A72"/>
                </a:solidFill>
              </a:rPr>
              <a:t>Consistent and open communication about </a:t>
            </a:r>
            <a:r>
              <a:rPr lang="en-US" sz="2800" dirty="0" smtClean="0">
                <a:solidFill>
                  <a:srgbClr val="451A72"/>
                </a:solidFill>
              </a:rPr>
              <a:t>club activities</a:t>
            </a:r>
            <a:endParaRPr lang="en-US" sz="2800" dirty="0" smtClean="0">
              <a:solidFill>
                <a:srgbClr val="451A7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b="1" smtClean="0">
                <a:latin typeface="Garamond" pitchFamily="64" charset="0"/>
              </a:rPr>
              <a:t>Project/ Team Managers</a:t>
            </a:r>
          </a:p>
        </p:txBody>
      </p:sp>
      <p:sp>
        <p:nvSpPr>
          <p:cNvPr id="10243" name="Rectangle 3"/>
          <p:cNvSpPr>
            <a:spLocks noGrp="1" noChangeArrowheads="1"/>
          </p:cNvSpPr>
          <p:nvPr>
            <p:ph type="body" idx="1"/>
          </p:nvPr>
        </p:nvSpPr>
        <p:spPr>
          <a:xfrm>
            <a:off x="685800" y="1143000"/>
            <a:ext cx="7772400" cy="4800600"/>
          </a:xfrm>
        </p:spPr>
        <p:txBody>
          <a:bodyPr/>
          <a:lstStyle/>
          <a:p>
            <a:pPr eaLnBrk="1" hangingPunct="1">
              <a:buFontTx/>
              <a:buNone/>
            </a:pPr>
            <a:r>
              <a:rPr lang="en-US" sz="3000" b="1" u="sng" smtClean="0">
                <a:solidFill>
                  <a:srgbClr val="451A72"/>
                </a:solidFill>
              </a:rPr>
              <a:t>Things to consider</a:t>
            </a:r>
          </a:p>
          <a:p>
            <a:pPr eaLnBrk="1" hangingPunct="1"/>
            <a:r>
              <a:rPr lang="en-US" sz="2600" smtClean="0">
                <a:solidFill>
                  <a:srgbClr val="451A72"/>
                </a:solidFill>
              </a:rPr>
              <a:t>Inspire &amp; motivate your team</a:t>
            </a:r>
          </a:p>
          <a:p>
            <a:pPr eaLnBrk="1" hangingPunct="1"/>
            <a:r>
              <a:rPr lang="en-US" sz="2600" smtClean="0">
                <a:solidFill>
                  <a:srgbClr val="451A72"/>
                </a:solidFill>
              </a:rPr>
              <a:t>Drive and develop the strategy</a:t>
            </a:r>
          </a:p>
          <a:p>
            <a:pPr eaLnBrk="1" hangingPunct="1"/>
            <a:r>
              <a:rPr lang="en-US" sz="2600" smtClean="0">
                <a:solidFill>
                  <a:srgbClr val="451A72"/>
                </a:solidFill>
              </a:rPr>
              <a:t>Think creatively (events &amp; sponsorship)</a:t>
            </a:r>
          </a:p>
          <a:p>
            <a:pPr eaLnBrk="1" hangingPunct="1"/>
            <a:r>
              <a:rPr lang="en-US" sz="2600" smtClean="0">
                <a:solidFill>
                  <a:srgbClr val="451A72"/>
                </a:solidFill>
              </a:rPr>
              <a:t>Communicate openly and consistently</a:t>
            </a:r>
          </a:p>
          <a:p>
            <a:pPr eaLnBrk="1" hangingPunct="1"/>
            <a:r>
              <a:rPr lang="en-US" sz="2600" smtClean="0">
                <a:solidFill>
                  <a:srgbClr val="451A72"/>
                </a:solidFill>
              </a:rPr>
              <a:t>Develop volunteer vs. employee strategies</a:t>
            </a:r>
          </a:p>
          <a:p>
            <a:pPr eaLnBrk="1" hangingPunct="1"/>
            <a:r>
              <a:rPr lang="en-US" sz="2600" smtClean="0">
                <a:solidFill>
                  <a:srgbClr val="451A72"/>
                </a:solidFill>
              </a:rPr>
              <a:t>Become the expert of your club</a:t>
            </a:r>
          </a:p>
          <a:p>
            <a:pPr eaLnBrk="1" hangingPunct="1"/>
            <a:r>
              <a:rPr lang="en-US" sz="2600" smtClean="0">
                <a:solidFill>
                  <a:srgbClr val="451A72"/>
                </a:solidFill>
              </a:rPr>
              <a:t>Be concerned with membership benefits</a:t>
            </a:r>
          </a:p>
          <a:p>
            <a:pPr eaLnBrk="1" hangingPunct="1"/>
            <a:r>
              <a:rPr lang="en-US" sz="2600" smtClean="0">
                <a:solidFill>
                  <a:srgbClr val="451A72"/>
                </a:solidFill>
              </a:rPr>
              <a:t>Be aware of your own increased visibility in your role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6906</TotalTime>
  <Words>1082</Words>
  <Application>Microsoft Office PowerPoint</Application>
  <PresentationFormat>On-screen Show (4:3)</PresentationFormat>
  <Paragraphs>250</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 MBA Club  President Training  New Officer Training April 13, 2012</vt:lpstr>
      <vt:lpstr>Agenda</vt:lpstr>
      <vt:lpstr>Role of Student Leaders</vt:lpstr>
      <vt:lpstr>Role as a Club President</vt:lpstr>
      <vt:lpstr>Student Affairs Team</vt:lpstr>
      <vt:lpstr>Advisors</vt:lpstr>
      <vt:lpstr>Slide 7</vt:lpstr>
      <vt:lpstr>How We Work Together</vt:lpstr>
      <vt:lpstr>Project/ Team Managers</vt:lpstr>
      <vt:lpstr>MBA Officer Suite (6-130)</vt:lpstr>
      <vt:lpstr>Online “Leaders’ Guide”</vt:lpstr>
      <vt:lpstr>Slide 12</vt:lpstr>
      <vt:lpstr>Deliverables</vt:lpstr>
      <vt:lpstr>Deliverables</vt:lpstr>
      <vt:lpstr>Meet the Clubs Key Components</vt:lpstr>
      <vt:lpstr>Tentative Events Calendar</vt:lpstr>
      <vt:lpstr>Club Kickoff Calendar</vt:lpstr>
      <vt:lpstr>Club Finances</vt:lpstr>
      <vt:lpstr>Club Finances</vt:lpstr>
      <vt:lpstr>Club Renewals????????</vt:lpstr>
      <vt:lpstr>Club Renewals</vt:lpstr>
      <vt:lpstr>Club Renewals</vt:lpstr>
      <vt:lpstr>Q &amp; A </vt:lpstr>
      <vt:lpstr>MBA2 Panel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PTLF The Part-Time Leadership Forum</dc:title>
  <dc:creator>Tom van Oosterom</dc:creator>
  <cp:lastModifiedBy>Windows User</cp:lastModifiedBy>
  <cp:revision>215</cp:revision>
  <dcterms:created xsi:type="dcterms:W3CDTF">2004-01-20T00:39:13Z</dcterms:created>
  <dcterms:modified xsi:type="dcterms:W3CDTF">2012-03-08T20:14:17Z</dcterms:modified>
</cp:coreProperties>
</file>