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6858000" cx="9144000"/>
  <p:notesSz cx="6858000" cy="9144000"/>
  <p:embeddedFontLst>
    <p:embeddedFont>
      <p:font typeface="Century Schoolbook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Schoolbook-regular.fntdata"/><Relationship Id="rId20" Type="http://schemas.openxmlformats.org/officeDocument/2006/relationships/slide" Target="slides/slide13.xml"/><Relationship Id="rId42" Type="http://schemas.openxmlformats.org/officeDocument/2006/relationships/font" Target="fonts/CenturySchoolbook-italic.fntdata"/><Relationship Id="rId41" Type="http://schemas.openxmlformats.org/officeDocument/2006/relationships/font" Target="fonts/CenturySchoolbook-bold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schemas.openxmlformats.org/officeDocument/2006/relationships/font" Target="fonts/CenturySchoolbook-bold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7f28fff0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57f28fff00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7f28fff0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57f28fff00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7f28fff0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57f28fff00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7f28fff0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57f28fff00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1c32ff47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41c32ff473_0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7f28fff0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57f28fff00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7f28fff0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57f28fff00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1c32ff47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41c32ff473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7f28fff0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57f28fff00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7f28fff0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57f28fff00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7f28fff0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57f28fff00_0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690acfb91_0_3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690acfb91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5690acfb91_0_3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079d7753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6079d775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6079d7753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690acfb91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5690acfb91_0_4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differentiates us from MCA and GFA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You get what you want out of it, it’s okay to be recruiting for other things or not know what you want to do</a:t>
            </a:r>
            <a:endParaRPr/>
          </a:p>
        </p:txBody>
      </p:sp>
      <p:sp>
        <p:nvSpPr>
          <p:cNvPr id="214" name="Google Shape;2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90acfb91_0_4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690acfb91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5690acfb91_0_4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690acfb91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5690acfb91_0_3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4A234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D8D8D8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0" y="5105400"/>
            <a:ext cx="8469313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2"/>
          <p:cNvSpPr txBox="1"/>
          <p:nvPr>
            <p:ph type="title"/>
          </p:nvPr>
        </p:nvSpPr>
        <p:spPr>
          <a:xfrm>
            <a:off x="685800" y="5257800"/>
            <a:ext cx="74866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/>
          <p:nvPr>
            <p:ph idx="2" type="pic"/>
          </p:nvPr>
        </p:nvSpPr>
        <p:spPr>
          <a:xfrm>
            <a:off x="0" y="1"/>
            <a:ext cx="846963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685800" y="6108590"/>
            <a:ext cx="748665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 rot="5400000">
            <a:off x="1993900" y="781050"/>
            <a:ext cx="4351338" cy="6446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 rot="5400000">
            <a:off x="4466431" y="2401094"/>
            <a:ext cx="5897562" cy="1857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 rot="5400000">
            <a:off x="523081" y="429419"/>
            <a:ext cx="5897562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4A234A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>
            <p:ph type="ctrTitle"/>
          </p:nvPr>
        </p:nvSpPr>
        <p:spPr>
          <a:xfrm>
            <a:off x="946404" y="758952"/>
            <a:ext cx="7063800" cy="40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chemeClr val="lt1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" type="subTitle"/>
          </p:nvPr>
        </p:nvSpPr>
        <p:spPr>
          <a:xfrm>
            <a:off x="946404" y="4800600"/>
            <a:ext cx="70638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D8D8D8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4" name="Google Shape;114;p16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20745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946150" y="1828800"/>
            <a:ext cx="644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/>
        <p:spPr>
          <a:xfrm>
            <a:off x="7086600" y="36022"/>
            <a:ext cx="12954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 txBox="1"/>
          <p:nvPr>
            <p:ph type="title"/>
          </p:nvPr>
        </p:nvSpPr>
        <p:spPr>
          <a:xfrm>
            <a:off x="946404" y="758952"/>
            <a:ext cx="7063800" cy="40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66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946404" y="4800600"/>
            <a:ext cx="70638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F3F3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946150" y="365125"/>
            <a:ext cx="7269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946404" y="1828801"/>
            <a:ext cx="3360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4" name="Google Shape;134;p19"/>
          <p:cNvSpPr txBox="1"/>
          <p:nvPr>
            <p:ph idx="2" type="body"/>
          </p:nvPr>
        </p:nvSpPr>
        <p:spPr>
          <a:xfrm>
            <a:off x="4594860" y="1828801"/>
            <a:ext cx="3360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5" name="Google Shape;135;p19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946150" y="365125"/>
            <a:ext cx="7269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946404" y="1717185"/>
            <a:ext cx="33603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1" name="Google Shape;141;p20"/>
          <p:cNvSpPr txBox="1"/>
          <p:nvPr>
            <p:ph idx="2" type="body"/>
          </p:nvPr>
        </p:nvSpPr>
        <p:spPr>
          <a:xfrm>
            <a:off x="946404" y="2507550"/>
            <a:ext cx="3360300" cy="3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2" name="Google Shape;142;p20"/>
          <p:cNvSpPr txBox="1"/>
          <p:nvPr>
            <p:ph idx="3" type="body"/>
          </p:nvPr>
        </p:nvSpPr>
        <p:spPr>
          <a:xfrm>
            <a:off x="4599432" y="1717185"/>
            <a:ext cx="3365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entury Schoolbook"/>
              <a:buNone/>
              <a:defRPr b="0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4" type="body"/>
          </p:nvPr>
        </p:nvSpPr>
        <p:spPr>
          <a:xfrm>
            <a:off x="4594860" y="2507550"/>
            <a:ext cx="3360300" cy="3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4" name="Google Shape;144;p20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946150" y="365125"/>
            <a:ext cx="7269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946150" y="1828800"/>
            <a:ext cx="644683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5460" y="133725"/>
            <a:ext cx="1470439" cy="14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630936" y="457201"/>
            <a:ext cx="2400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3378200" y="685800"/>
            <a:ext cx="4559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59" name="Google Shape;159;p23"/>
          <p:cNvSpPr txBox="1"/>
          <p:nvPr>
            <p:ph idx="2" type="body"/>
          </p:nvPr>
        </p:nvSpPr>
        <p:spPr>
          <a:xfrm>
            <a:off x="630936" y="2099735"/>
            <a:ext cx="24003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0" name="Google Shape;160;p23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0" y="5105400"/>
            <a:ext cx="846930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 txBox="1"/>
          <p:nvPr>
            <p:ph type="title"/>
          </p:nvPr>
        </p:nvSpPr>
        <p:spPr>
          <a:xfrm>
            <a:off x="685800" y="5257800"/>
            <a:ext cx="7486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>
                <a:solidFill>
                  <a:schemeClr val="lt1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4"/>
          <p:cNvSpPr/>
          <p:nvPr>
            <p:ph idx="2" type="pic"/>
          </p:nvPr>
        </p:nvSpPr>
        <p:spPr>
          <a:xfrm>
            <a:off x="0" y="1"/>
            <a:ext cx="8469600" cy="51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685800" y="6108590"/>
            <a:ext cx="74865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946150" y="365125"/>
            <a:ext cx="7269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 rot="5400000">
            <a:off x="1994038" y="781050"/>
            <a:ext cx="4351200" cy="6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 rot="5400000">
            <a:off x="4466399" y="2401200"/>
            <a:ext cx="58977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 rot="5400000">
            <a:off x="522975" y="429450"/>
            <a:ext cx="58977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80" name="Google Shape;180;p26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6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4A234A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D8D8D8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6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946404" y="1828801"/>
            <a:ext cx="336042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4594860" y="1828801"/>
            <a:ext cx="336042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946404" y="1717185"/>
            <a:ext cx="33604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946404" y="2507550"/>
            <a:ext cx="336042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2" name="Google Shape;62;p8"/>
          <p:cNvSpPr txBox="1"/>
          <p:nvPr>
            <p:ph idx="3" type="body"/>
          </p:nvPr>
        </p:nvSpPr>
        <p:spPr>
          <a:xfrm>
            <a:off x="4599432" y="1717185"/>
            <a:ext cx="3364992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entury Schoolbook"/>
              <a:buNone/>
              <a:defRPr b="0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4" type="body"/>
          </p:nvPr>
        </p:nvSpPr>
        <p:spPr>
          <a:xfrm>
            <a:off x="4594860" y="2507550"/>
            <a:ext cx="336042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630936" y="457201"/>
            <a:ext cx="24003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3378200" y="685800"/>
            <a:ext cx="45593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630936" y="2099735"/>
            <a:ext cx="24003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418513" y="0"/>
            <a:ext cx="731837" cy="6858000"/>
          </a:xfrm>
          <a:prstGeom prst="rect">
            <a:avLst/>
          </a:prstGeom>
          <a:solidFill>
            <a:srgbClr val="B5A3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946150" y="1828800"/>
            <a:ext cx="644683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AF9F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AF9F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8418513" y="0"/>
            <a:ext cx="731837" cy="6858000"/>
          </a:xfrm>
          <a:prstGeom prst="rect">
            <a:avLst/>
          </a:prstGeom>
          <a:solidFill>
            <a:srgbClr val="4A2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946150" y="1828800"/>
            <a:ext cx="644683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E7CCE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E7CCE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8418513" y="0"/>
            <a:ext cx="731700" cy="6858000"/>
          </a:xfrm>
          <a:prstGeom prst="rect">
            <a:avLst/>
          </a:prstGeom>
          <a:solidFill>
            <a:srgbClr val="4A2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>
            <p:ph type="title"/>
          </p:nvPr>
        </p:nvSpPr>
        <p:spPr>
          <a:xfrm>
            <a:off x="946150" y="365125"/>
            <a:ext cx="7269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946150" y="1828800"/>
            <a:ext cx="644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10" type="dt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E7CCE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E7CCE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27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hyperlink" Target="mailto:Benjamin.Levin@stern.nyu.edu" TargetMode="External"/><Relationship Id="rId5" Type="http://schemas.openxmlformats.org/officeDocument/2006/relationships/hyperlink" Target="mailto:Benjamin.Levin@stern.nyu.edu" TargetMode="External"/><Relationship Id="rId6" Type="http://schemas.openxmlformats.org/officeDocument/2006/relationships/image" Target="../media/image3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5" Type="http://schemas.openxmlformats.org/officeDocument/2006/relationships/hyperlink" Target="mailto:Benjamin.Levin@stern.nyu.edu" TargetMode="External"/><Relationship Id="rId6" Type="http://schemas.openxmlformats.org/officeDocument/2006/relationships/hyperlink" Target="mailto:Benjamin.Levin@stern.nyu.edu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hyperlink" Target="mailto:Benjamin.Levin@stern.nyu.edu" TargetMode="External"/><Relationship Id="rId6" Type="http://schemas.openxmlformats.org/officeDocument/2006/relationships/hyperlink" Target="mailto:Benjamin.Levin@stern.nyu.edu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hyperlink" Target="mailto:Benjamin.Levin@stern.nyu.edu" TargetMode="External"/><Relationship Id="rId5" Type="http://schemas.openxmlformats.org/officeDocument/2006/relationships/hyperlink" Target="mailto:Benjamin.Levin@stern.nyu.edu" TargetMode="External"/><Relationship Id="rId6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Benjamin.Levin@stern.nyu.edu" TargetMode="External"/><Relationship Id="rId4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hyperlink" Target="mailto:Benjamin.Levin@stern.nyu.edu" TargetMode="External"/><Relationship Id="rId7" Type="http://schemas.openxmlformats.org/officeDocument/2006/relationships/hyperlink" Target="mailto:Benjamin.Levin@stern.nyu.ed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hyperlink" Target="mailto:Benjamin.Levin@stern.nyu.edu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Benjamin.Levin@stern.nyu.edu" TargetMode="External"/><Relationship Id="rId4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hyperlink" Target="mailto:Benjamin.Levin@stern.nyu.edu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5" Type="http://schemas.openxmlformats.org/officeDocument/2006/relationships/hyperlink" Target="mailto:Benjamin.Levin@stern.nyu.edu" TargetMode="External"/><Relationship Id="rId6" Type="http://schemas.openxmlformats.org/officeDocument/2006/relationships/hyperlink" Target="mailto:Benjamin.Levin@stern.nyu.edu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Benjamin.Levin@stern.nyu.edu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nyustern.campusgroups.com/student_community?club_id=19" TargetMode="External"/><Relationship Id="rId4" Type="http://schemas.openxmlformats.org/officeDocument/2006/relationships/hyperlink" Target="mailto:soc@stern.nyu.edu" TargetMode="External"/><Relationship Id="rId5" Type="http://schemas.openxmlformats.org/officeDocument/2006/relationships/hyperlink" Target="https://nyustern.campusgroups.com/sms/home/" TargetMode="External"/><Relationship Id="rId6" Type="http://schemas.openxmlformats.org/officeDocument/2006/relationships/hyperlink" Target="https://nyustern.campusgroups.com/SMS/club_signup" TargetMode="External"/><Relationship Id="rId7" Type="http://schemas.openxmlformats.org/officeDocument/2006/relationships/hyperlink" Target="https://teams.microsoft.com/l/team/19%3a2d51bebd02ae4d569fe7c549b47b7f77%40thread.skype/conversations?groupId=dbd333ce-c846-4cc6-adfd-5d6d9019c4f9&amp;tenantId=5ed77815-beb7-4a1a-b3c6-4aee8e2d266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20.png"/><Relationship Id="rId13" Type="http://schemas.openxmlformats.org/officeDocument/2006/relationships/image" Target="../media/image7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5" Type="http://schemas.openxmlformats.org/officeDocument/2006/relationships/image" Target="../media/image17.png"/><Relationship Id="rId14" Type="http://schemas.openxmlformats.org/officeDocument/2006/relationships/image" Target="../media/image15.png"/><Relationship Id="rId16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9.jpg"/><Relationship Id="rId7" Type="http://schemas.openxmlformats.org/officeDocument/2006/relationships/image" Target="../media/image14.png"/><Relationship Id="rId8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0" y="1104900"/>
            <a:ext cx="9144000" cy="27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 txBox="1"/>
          <p:nvPr>
            <p:ph idx="1" type="subTitle"/>
          </p:nvPr>
        </p:nvSpPr>
        <p:spPr>
          <a:xfrm>
            <a:off x="866775" y="4802188"/>
            <a:ext cx="6248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Club Kickoff Meeting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September 4, 2019</a:t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3175" y="1588550"/>
            <a:ext cx="10917645" cy="169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Organization Chart</a:t>
            </a: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2383525" y="1495350"/>
            <a:ext cx="3797100" cy="49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Co-Presidents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403300" y="2190375"/>
            <a:ext cx="3797100" cy="49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Knowledge Management (KM) &amp; 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Corporate Finance (CF)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4369375" y="2190375"/>
            <a:ext cx="3797100" cy="49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Corporate Relations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75" name="Google Shape;275;p36"/>
          <p:cNvSpPr/>
          <p:nvPr/>
        </p:nvSpPr>
        <p:spPr>
          <a:xfrm>
            <a:off x="4369375" y="2688516"/>
            <a:ext cx="3797100" cy="123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external sponsorships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and execute Lunch &amp; Learns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 as an on-campus liaison for firms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6"/>
          <p:cNvSpPr/>
          <p:nvPr/>
        </p:nvSpPr>
        <p:spPr>
          <a:xfrm>
            <a:off x="403300" y="5427975"/>
            <a:ext cx="2523900" cy="36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Admissions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403300" y="5789475"/>
            <a:ext cx="25239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with incoming students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3020125" y="5427975"/>
            <a:ext cx="2523900" cy="36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Communications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79" name="Google Shape;279;p36"/>
          <p:cNvSpPr/>
          <p:nvPr/>
        </p:nvSpPr>
        <p:spPr>
          <a:xfrm>
            <a:off x="3020125" y="5789475"/>
            <a:ext cx="25239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 weekly newsletter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6"/>
          <p:cNvSpPr/>
          <p:nvPr/>
        </p:nvSpPr>
        <p:spPr>
          <a:xfrm>
            <a:off x="403300" y="2687659"/>
            <a:ext cx="3797100" cy="123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 interview prep materials for general management and corporate finance tracks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 workshops for behavioral and technical interview prep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5620225" y="5427975"/>
            <a:ext cx="2523900" cy="36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Finance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82" name="Google Shape;282;p36"/>
          <p:cNvSpPr/>
          <p:nvPr/>
        </p:nvSpPr>
        <p:spPr>
          <a:xfrm>
            <a:off x="5620225" y="5789475"/>
            <a:ext cx="25239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SMS budget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Approve club expenditures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411663" y="4108400"/>
            <a:ext cx="2523900" cy="36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</a:rPr>
              <a:t>Events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411663" y="4469900"/>
            <a:ext cx="25239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social events for club members (e.g., happy hour, dinner)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"/>
          <p:cNvSpPr/>
          <p:nvPr/>
        </p:nvSpPr>
        <p:spPr>
          <a:xfrm>
            <a:off x="3028488" y="4108400"/>
            <a:ext cx="2523900" cy="36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</a:rPr>
              <a:t>Alumni Relations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3028488" y="4469900"/>
            <a:ext cx="25239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alumni happy hours and coordinate alumni spotlight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6"/>
          <p:cNvSpPr/>
          <p:nvPr/>
        </p:nvSpPr>
        <p:spPr>
          <a:xfrm>
            <a:off x="5628588" y="4108400"/>
            <a:ext cx="2523900" cy="36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</a:rPr>
              <a:t>Langone</a:t>
            </a: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5628588" y="4469900"/>
            <a:ext cx="25239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 scheduling for Langone events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Corporate Relations</a:t>
            </a:r>
            <a:endParaRPr/>
          </a:p>
        </p:txBody>
      </p:sp>
      <p:pic>
        <p:nvPicPr>
          <p:cNvPr id="294" name="Google Shape;294;p37"/>
          <p:cNvPicPr preferRelativeResize="0"/>
          <p:nvPr/>
        </p:nvPicPr>
        <p:blipFill rotWithShape="1">
          <a:blip r:embed="rId3">
            <a:alphaModFix/>
          </a:blip>
          <a:srcRect b="7321" l="12377" r="10794" t="15849"/>
          <a:stretch/>
        </p:blipFill>
        <p:spPr>
          <a:xfrm>
            <a:off x="5487775" y="1691250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7"/>
          <p:cNvSpPr txBox="1"/>
          <p:nvPr/>
        </p:nvSpPr>
        <p:spPr>
          <a:xfrm>
            <a:off x="595375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Kelly Kennedy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Kelly.Kennedy@stern.nyu.edu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Purdue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Salesforce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Marsh &amp; McLennan Companies Finance Leadership Development 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Ballroom Dancing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Jennifer Lee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jl2858@stern.nyu.edu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Welles</a:t>
            </a:r>
            <a:r>
              <a:rPr lang="en-US">
                <a:solidFill>
                  <a:srgbClr val="000000"/>
                </a:solidFill>
              </a:rPr>
              <a:t>ley College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Corporate Finance and Treasury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Strategy&amp;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Cooking (breakfast food like Croque Monsieurs as well as Thai curries), Occasionally exercising (weightlifting/plyometrics)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 rotWithShape="1">
          <a:blip r:embed="rId6">
            <a:alphaModFix/>
          </a:blip>
          <a:srcRect b="20645" l="0" r="0" t="3030"/>
          <a:stretch/>
        </p:blipFill>
        <p:spPr>
          <a:xfrm>
            <a:off x="5487775" y="4196174"/>
            <a:ext cx="2109001" cy="2109002"/>
          </a:xfrm>
          <a:prstGeom prst="rect">
            <a:avLst/>
          </a:prstGeom>
          <a:noFill/>
          <a:ln cap="flat" cmpd="sng" w="9525">
            <a:solidFill>
              <a:srgbClr val="632E6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Corporate Relations (2)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liaison with corporate partners to share key dates, information and deliverables related to their sponsorship level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Promote club to prospective company partners, leveraging both new relationships as well as stewarding sponsors from previous years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with MBA2 VPs and OCD to facilitate recruiting and networking events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 in sourcing sponsorships and maintain communication/relationship with company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Responsible for the following deliverables: sponsorship package, and target companies for sponsorship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78" lvl="1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Knowledge Management</a:t>
            </a:r>
            <a:endParaRPr/>
          </a:p>
        </p:txBody>
      </p:sp>
      <p:pic>
        <p:nvPicPr>
          <p:cNvPr id="309" name="Google Shape;3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775" y="1691250"/>
            <a:ext cx="2109000" cy="21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775" y="4196175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9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Molly Joyce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Molly.Joyce@stern.nyu.edu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University of Michigan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Moody</a:t>
            </a:r>
            <a:r>
              <a:rPr lang="en-US">
                <a:solidFill>
                  <a:srgbClr val="000000"/>
                </a:solidFill>
              </a:rPr>
              <a:t>’s Investors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Price</a:t>
            </a:r>
            <a:r>
              <a:rPr lang="en-US"/>
              <a:t>w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aterhouse Coopers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Running, </a:t>
            </a:r>
            <a:r>
              <a:rPr lang="en-US">
                <a:solidFill>
                  <a:srgbClr val="000000"/>
                </a:solidFill>
              </a:rPr>
              <a:t>C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ooking, </a:t>
            </a:r>
            <a:r>
              <a:rPr lang="en-US">
                <a:solidFill>
                  <a:srgbClr val="000000"/>
                </a:solidFill>
              </a:rPr>
              <a:t>K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9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Tanya Sharma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Tanya.Sharma@stern.nyu.edu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National Institute of Technology, Rourkela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Tata IQ (Business Analytics)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</a:t>
            </a:r>
            <a:r>
              <a:rPr lang="en-US"/>
              <a:t>he DB Method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Reading, </a:t>
            </a:r>
            <a:r>
              <a:rPr lang="en-US">
                <a:solidFill>
                  <a:srgbClr val="000000"/>
                </a:solidFill>
              </a:rPr>
              <a:t>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ravelling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Knowledge Management (2)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0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and launch series of events highlighting on-campus and off-campus recruiting opportunities and resources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materials for interview prep day(s) in January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Collaborate within club, and with other clubs to co-sponsor panels and events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Opportunity to set best practices for career prep and other knowledge related events for the club going forward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Corporate Finance</a:t>
            </a:r>
            <a:endParaRPr/>
          </a:p>
        </p:txBody>
      </p:sp>
      <p:pic>
        <p:nvPicPr>
          <p:cNvPr id="324" name="Google Shape;324;p41"/>
          <p:cNvPicPr preferRelativeResize="0"/>
          <p:nvPr/>
        </p:nvPicPr>
        <p:blipFill rotWithShape="1">
          <a:blip r:embed="rId3">
            <a:alphaModFix/>
          </a:blip>
          <a:srcRect b="6703" l="5298" r="5796" t="4391"/>
          <a:stretch/>
        </p:blipFill>
        <p:spPr>
          <a:xfrm>
            <a:off x="5487775" y="1691250"/>
            <a:ext cx="2109000" cy="210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775" y="4196150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1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Benjamin Gottesdiener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Benjamin.Gottesdiener@stern.nyu.edu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WashU in St. Louis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Bank of America Merrill Lynch (Equity Research</a:t>
            </a:r>
            <a:r>
              <a:rPr lang="en-US">
                <a:solidFill>
                  <a:srgbClr val="000000"/>
                </a:solidFill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JPMorgan Chase Management Associate 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Hiking, Running, Soccer (Everton!)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Matthew Kahn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Matthew.Kahn@stern.nyu.edu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 </a:t>
            </a:r>
            <a:r>
              <a:rPr i="0" lang="en-US" sz="1400" u="none" cap="none" strike="noStrike">
                <a:solidFill>
                  <a:srgbClr val="000000"/>
                </a:solidFill>
              </a:rPr>
              <a:t>Bentley Uni</a:t>
            </a:r>
            <a:r>
              <a:rPr lang="en-US">
                <a:solidFill>
                  <a:srgbClr val="000000"/>
                </a:solidFill>
              </a:rPr>
              <a:t>versity</a:t>
            </a:r>
            <a:r>
              <a:rPr i="0" lang="en-US" sz="1400" u="none" cap="none" strike="noStrike">
                <a:solidFill>
                  <a:srgbClr val="000000"/>
                </a:solidFill>
              </a:rPr>
              <a:t> 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0" lang="en-US" sz="1400" u="none" cap="none" strike="noStrike">
                <a:solidFill>
                  <a:srgbClr val="000000"/>
                </a:solidFill>
              </a:rPr>
              <a:t>Deloitte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Marsh &amp; McLennan Companies Finance Leadership Development 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Skateboarding, Rock Climbing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Corporate</a:t>
            </a:r>
            <a:b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Finance (2)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2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and launch series of events highlighting on-campus and off-campus recruiting opportunities and resources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materials for interview prep day(s) in January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Collaborate within CSF, and with other clubs to co-sponsor panels and events related to corporate finance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Opportunity to set best practices for career prep and other knowledge related events for the Corporate Finance vertical going forward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</a:t>
            </a:r>
            <a:endParaRPr/>
          </a:p>
        </p:txBody>
      </p:sp>
      <p:pic>
        <p:nvPicPr>
          <p:cNvPr id="339" name="Google Shape;3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775" y="4196175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3"/>
          <p:cNvSpPr/>
          <p:nvPr/>
        </p:nvSpPr>
        <p:spPr>
          <a:xfrm>
            <a:off x="5487775" y="1691253"/>
            <a:ext cx="2109000" cy="210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3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Ryan Barbaccia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Ryan.Barbaccia@stern.nyu.edu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000000"/>
                </a:solidFill>
              </a:rPr>
              <a:t>Penn State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Ford M</a:t>
            </a:r>
            <a:r>
              <a:rPr lang="en-US">
                <a:solidFill>
                  <a:srgbClr val="000000"/>
                </a:solidFill>
              </a:rPr>
              <a:t>otor Company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BCG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Coffee, Fitness, Craft Beer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3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Samuel Knopf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Samuel.Knopf@stern.nyu.edu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Washington U</a:t>
            </a:r>
            <a:r>
              <a:rPr lang="en-US"/>
              <a:t>niversity in Saint Louis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/>
              <a:t>Accenture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Deloitte Internal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Ice H</a:t>
            </a:r>
            <a:r>
              <a:rPr lang="en-US"/>
              <a:t>ockey, Cycling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43"/>
          <p:cNvPicPr preferRelativeResize="0"/>
          <p:nvPr/>
        </p:nvPicPr>
        <p:blipFill rotWithShape="1">
          <a:blip r:embed="rId6">
            <a:alphaModFix/>
          </a:blip>
          <a:srcRect b="37574" l="11679" r="11679" t="7386"/>
          <a:stretch/>
        </p:blipFill>
        <p:spPr>
          <a:xfrm>
            <a:off x="5487775" y="1680435"/>
            <a:ext cx="2109002" cy="2119813"/>
          </a:xfrm>
          <a:prstGeom prst="rect">
            <a:avLst/>
          </a:prstGeom>
          <a:noFill/>
          <a:ln cap="flat" cmpd="sng" w="9525">
            <a:solidFill>
              <a:srgbClr val="632E6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Events (2)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4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 and host SMS events such as: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78" lvl="2" marL="73152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278F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Social Events/Happy Hours/Beer Blast</a:t>
            </a: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78" lvl="2" marL="73152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92278F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Plant tours</a:t>
            </a: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78" lvl="2" marL="73152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92278F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Logistics for Corporate Events</a:t>
            </a: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78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278F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Source and invite speakers</a:t>
            </a: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Organize, plan, facilitate, and execute on and off campus events for club members and Stern community and/or to engage with NYU or other Bschool communities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with other clubs to develop opportunities for co-sponsored events</a:t>
            </a:r>
            <a:endParaRPr sz="1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 with Spring Forum planning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Alumni Relations</a:t>
            </a:r>
            <a:endParaRPr/>
          </a:p>
        </p:txBody>
      </p:sp>
      <p:sp>
        <p:nvSpPr>
          <p:cNvPr id="355" name="Google Shape;355;p45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Amanda Young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Amanda.Young@stern.nyu.edu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University of Pennsylvania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Business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Corporate Strategy at Prudential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Traveling, Hiking, Trying New </a:t>
            </a:r>
            <a:r>
              <a:rPr lang="en-US">
                <a:solidFill>
                  <a:srgbClr val="000000"/>
                </a:solidFill>
              </a:rPr>
              <a:t>Cuisines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45"/>
          <p:cNvPicPr preferRelativeResize="0"/>
          <p:nvPr/>
        </p:nvPicPr>
        <p:blipFill rotWithShape="1">
          <a:blip r:embed="rId4">
            <a:alphaModFix/>
          </a:blip>
          <a:srcRect b="20554" l="0" r="0" t="6298"/>
          <a:stretch/>
        </p:blipFill>
        <p:spPr>
          <a:xfrm>
            <a:off x="5544325" y="1691238"/>
            <a:ext cx="1995900" cy="2187384"/>
          </a:xfrm>
          <a:prstGeom prst="rect">
            <a:avLst/>
          </a:prstGeom>
          <a:noFill/>
          <a:ln cap="flat" cmpd="sng" w="9525">
            <a:solidFill>
              <a:srgbClr val="632E6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 rotWithShape="1">
          <a:blip r:embed="rId3">
            <a:alphaModFix/>
          </a:blip>
          <a:srcRect b="20050" l="7294" r="7286" t="10088"/>
          <a:stretch/>
        </p:blipFill>
        <p:spPr>
          <a:xfrm>
            <a:off x="5463150" y="4196100"/>
            <a:ext cx="1712650" cy="210899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Co-Presidents</a:t>
            </a:r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775" y="4196175"/>
            <a:ext cx="2109000" cy="21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5">
            <a:alphaModFix/>
          </a:blip>
          <a:srcRect b="9453" l="5306" r="4147" t="0"/>
          <a:stretch/>
        </p:blipFill>
        <p:spPr>
          <a:xfrm>
            <a:off x="5487775" y="1691213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Alice Schnurman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Alice.Schnurman@stern.nyu.edu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University of Pennsylvania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Management Consulting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JPMorgan Chase Management Associate 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Finding the best cupcake in NYC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Jake Han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Jake.Han@stern.nyu.edu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Boston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State Street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Citi Finance </a:t>
            </a:r>
            <a:r>
              <a:rPr lang="en-US"/>
              <a:t>Management Associate 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Cooking, Video Games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AVP of Alumni </a:t>
            </a:r>
            <a:b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 (1)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6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open connection with Stern alumni network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0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 out to active members of the strategy and corporate finance community for “Alumni of the Week” section in the newsletter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0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events VP to coordinate alumni happy hours and networking events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Admissions</a:t>
            </a:r>
            <a:endParaRPr/>
          </a:p>
        </p:txBody>
      </p:sp>
      <p:pic>
        <p:nvPicPr>
          <p:cNvPr id="368" name="Google Shape;36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150" y="1691250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7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Hannah Rose Schonwald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hrs381@stern.nyu.edu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Brown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Center for Negative Carbon Emissions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</a:t>
            </a:r>
            <a:r>
              <a:rPr lang="en-US">
                <a:solidFill>
                  <a:srgbClr val="000000"/>
                </a:solidFill>
              </a:rPr>
              <a:t>orporate Finance at Pfizer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Being a cat mom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AVP of Admissions (1)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8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questions from incoming and prospective students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0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Participate in events such as Preview Weekend and class visits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0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Liaise with Admissions office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Communications</a:t>
            </a:r>
            <a:endParaRPr/>
          </a:p>
        </p:txBody>
      </p:sp>
      <p:sp>
        <p:nvSpPr>
          <p:cNvPr id="381" name="Google Shape;381;p49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Alexandre Danis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Alexandre.Danis@stern.nyu.edu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Georgetown</a:t>
            </a:r>
            <a:r>
              <a:rPr lang="en-US">
                <a:solidFill>
                  <a:srgbClr val="000000"/>
                </a:solidFill>
              </a:rPr>
              <a:t> University SFS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PasionFutbol.com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JPMorgan Chase P</a:t>
            </a:r>
            <a:r>
              <a:rPr lang="en-US">
                <a:solidFill>
                  <a:srgbClr val="000000"/>
                </a:solidFill>
              </a:rPr>
              <a:t>WM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SCUBA Diving, </a:t>
            </a:r>
            <a:r>
              <a:rPr lang="en-US">
                <a:solidFill>
                  <a:srgbClr val="000000"/>
                </a:solidFill>
              </a:rPr>
              <a:t>Race Car Driving, Spearfishing, Lifting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49"/>
          <p:cNvPicPr preferRelativeResize="0"/>
          <p:nvPr/>
        </p:nvPicPr>
        <p:blipFill rotWithShape="1">
          <a:blip r:embed="rId4">
            <a:alphaModFix/>
          </a:blip>
          <a:srcRect b="13391" l="0" r="0" t="5937"/>
          <a:stretch/>
        </p:blipFill>
        <p:spPr>
          <a:xfrm>
            <a:off x="5463150" y="1691251"/>
            <a:ext cx="2109000" cy="21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0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Communications (1-2)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0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 VP manage distribution of newsletters and email communications through CampusGroups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marketing materials for event promotion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 social media platforms, website, tech needs of club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Operational support for events, panels, conferences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Maintain calendar of events, partner with VP of Corporate Relations and/or VP of Events to cross-promote career-related and/or alumni-related events, respectively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Responsible for the following deliverables: updating website, calendar of events (in conjunction with board)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Finance</a:t>
            </a:r>
            <a:endParaRPr/>
          </a:p>
        </p:txBody>
      </p:sp>
      <p:pic>
        <p:nvPicPr>
          <p:cNvPr id="394" name="Google Shape;3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150" y="1691250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1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LeChun Wang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LeChun.Wang@stern.nyu.edu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University of Pittsburgh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US Army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Corporate Finance at Pfizer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Lifting, Food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Finance (1)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2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Facilitate relationships between club and OSE, OCD &amp; Admissions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 VP with club budgeting and reimbursement process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 finances and analyze profit and loss of each event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 the year period and any late payments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Supervise reimbursement of officers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 financial reports and reconcile monthly budget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quarterly reports to club membership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Forecast yearly budget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Langone</a:t>
            </a:r>
            <a:endParaRPr/>
          </a:p>
        </p:txBody>
      </p:sp>
      <p:pic>
        <p:nvPicPr>
          <p:cNvPr id="407" name="Google Shape;40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775" y="1691250"/>
            <a:ext cx="2109000" cy="21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775" y="4196175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3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Bradley Shane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bcs392@stern.nyu.edu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Emory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Job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Finance a</a:t>
            </a:r>
            <a:r>
              <a:rPr lang="en-US"/>
              <a:t>t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r>
              <a:rPr lang="en-US">
                <a:solidFill>
                  <a:srgbClr val="000000"/>
                </a:solidFill>
              </a:rPr>
              <a:t>psiCo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Hiking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Cross</a:t>
            </a:r>
            <a:r>
              <a:rPr lang="en-US">
                <a:solidFill>
                  <a:srgbClr val="000000"/>
                </a:solidFill>
              </a:rPr>
              <a:t>Fit, Wine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3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Edward Hill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eh2463@stern.nyu.edu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Boston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Job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chemeClr val="dk1"/>
                </a:solidFill>
              </a:rPr>
              <a:t>VC Associate and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Pure Energy Partners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Surfing</a:t>
            </a:r>
            <a:r>
              <a:rPr lang="en-US">
                <a:solidFill>
                  <a:srgbClr val="000000"/>
                </a:solidFill>
              </a:rPr>
              <a:t>, Marathons, Soccer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4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Langone</a:t>
            </a:r>
            <a:endParaRPr/>
          </a:p>
        </p:txBody>
      </p:sp>
      <p:sp>
        <p:nvSpPr>
          <p:cNvPr id="416" name="Google Shape;416;p54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Michael Yuen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my719@stern.nyu.edu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NYU College of Arts and Science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Job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Morgan Stanley Wealth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Running</a:t>
            </a:r>
            <a:r>
              <a:rPr lang="en-US">
                <a:solidFill>
                  <a:srgbClr val="000000"/>
                </a:solidFill>
              </a:rPr>
              <a:t>, Traveling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175" y="1843650"/>
            <a:ext cx="2109000" cy="21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5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Langone (2)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5"/>
          <p:cNvSpPr txBox="1"/>
          <p:nvPr/>
        </p:nvSpPr>
        <p:spPr>
          <a:xfrm>
            <a:off x="381000" y="1981200"/>
            <a:ext cx="7696200" cy="4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Advocate for Langone Program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Encourage all events to be recorded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Coordinate scheduling for club-wide events to accommodate Langone (&amp; EMBA students when possible)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 generation on: conference preparation, job search strategy/ idea exchange sessions,  interview preparation (with each other or alumni), mentoring program, Langone panels/ speaker series (live or via webinar), social events 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Promote club events to Langone/ EMBA students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Promote/ link students and alumni to club video library and resources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Welcome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Club Overview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Meet the Board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AVP Applications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Happy Hour Details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5878" lvl="1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9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6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Application Process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6"/>
          <p:cNvSpPr txBox="1"/>
          <p:nvPr/>
        </p:nvSpPr>
        <p:spPr>
          <a:xfrm>
            <a:off x="381000" y="1981200"/>
            <a:ext cx="76962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Thursday, September 5 - Kickoff Happy Hour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05740" lvl="0" marL="18288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Friday, September 13 - AVP Applications Open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5740" lvl="0" marL="18288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September 20 -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AVP Applications Due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05740" lvl="0" marL="18288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September 23 to Thursday, September 26 - AVP Interviews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5740" lvl="0" marL="18288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Friday, September 27 -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Boards Finalized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ALL OF THIS WILL BE EMAILED TO YOU BY SGOV *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Upcoming Events</a:t>
            </a:r>
            <a:endParaRPr/>
          </a:p>
        </p:txBody>
      </p:sp>
      <p:sp>
        <p:nvSpPr>
          <p:cNvPr id="437" name="Google Shape;437;p57"/>
          <p:cNvSpPr txBox="1"/>
          <p:nvPr/>
        </p:nvSpPr>
        <p:spPr>
          <a:xfrm>
            <a:off x="381000" y="1684225"/>
            <a:ext cx="7696200" cy="4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Thursday, 9/5/2019 6:30PM-8:30PM @ The Half Pint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 Kickoff Happy Hour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9/19/2019 12PM-1:30PM @ Cantor Ballroom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"What is a Rotational Program?" Panel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 9/24/2019 12PM-1:30PM @ KMC 1-70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"What is Corporate Finance?" 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 9/25/2019 8AM-9AM @ KMC 1-70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Summer Internships Panel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10/3/2019 8AM-9AM @ KMC 1-70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Finance Internships Panel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/>
          <p:nvPr>
            <p:ph idx="1" type="body"/>
          </p:nvPr>
        </p:nvSpPr>
        <p:spPr>
          <a:xfrm>
            <a:off x="946150" y="1828800"/>
            <a:ext cx="644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/>
              <a:t>Sign-up through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Campus Groups </a:t>
            </a:r>
            <a:r>
              <a:rPr lang="en-US" sz="2400"/>
              <a:t>– </a:t>
            </a:r>
            <a:endParaRPr/>
          </a:p>
          <a:p>
            <a:pPr indent="-182880" lvl="0" marL="18288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/>
              <a:t>$30 Life-Time Membership Fee</a:t>
            </a:r>
            <a:endParaRPr sz="2400"/>
          </a:p>
          <a:p>
            <a:pPr indent="-182880" lvl="0" marL="18288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t/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Email</a:t>
            </a:r>
            <a:r>
              <a:rPr lang="en-US" sz="2400">
                <a:solidFill>
                  <a:srgbClr val="FF0000"/>
                </a:solidFill>
              </a:rPr>
              <a:t>: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sms@stern.nyu.edu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Website</a:t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/>
              <a:t>Join us on </a:t>
            </a:r>
            <a:r>
              <a:rPr lang="en-US" sz="2400" u="sng">
                <a:solidFill>
                  <a:schemeClr val="hlink"/>
                </a:solidFill>
                <a:hlinkClick r:id="rId6"/>
              </a:rPr>
              <a:t>CampusGroups</a:t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/>
              <a:t>Talk with us on </a:t>
            </a:r>
            <a:r>
              <a:rPr lang="en-US" sz="2400" u="sng">
                <a:solidFill>
                  <a:schemeClr val="hlink"/>
                </a:solidFill>
                <a:hlinkClick r:id="rId7"/>
              </a:rPr>
              <a:t>Microsoft Teams</a:t>
            </a:r>
            <a:endParaRPr sz="2400"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3000"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rgbClr val="262626"/>
              </a:solidFill>
            </a:endParaRPr>
          </a:p>
        </p:txBody>
      </p:sp>
      <p:sp>
        <p:nvSpPr>
          <p:cNvPr id="443" name="Google Shape;443;p58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ctrTitle"/>
          </p:nvPr>
        </p:nvSpPr>
        <p:spPr>
          <a:xfrm>
            <a:off x="946404" y="758952"/>
            <a:ext cx="7063800" cy="40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Club Overview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0"/>
          <p:cNvSpPr txBox="1"/>
          <p:nvPr>
            <p:ph idx="1" type="subTitle"/>
          </p:nvPr>
        </p:nvSpPr>
        <p:spPr>
          <a:xfrm>
            <a:off x="946404" y="4800600"/>
            <a:ext cx="70638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946150" y="1828800"/>
            <a:ext cx="644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The Stern Management &amp; Strategy Club (SMS) provides information, awareness, networking opportunities and career development for students interested in careers in </a:t>
            </a:r>
            <a:r>
              <a:rPr b="1" i="1" lang="en-US" sz="2400">
                <a:solidFill>
                  <a:schemeClr val="dk2"/>
                </a:solidFill>
              </a:rPr>
              <a:t>corporate finance</a:t>
            </a:r>
            <a:r>
              <a:rPr lang="en-US" sz="2400"/>
              <a:t>, </a:t>
            </a:r>
            <a:r>
              <a:rPr b="1" i="1" lang="en-US" sz="2400">
                <a:solidFill>
                  <a:schemeClr val="dk2"/>
                </a:solidFill>
              </a:rPr>
              <a:t>general management, internal strategy</a:t>
            </a:r>
            <a:r>
              <a:rPr lang="en-US" sz="2400"/>
              <a:t>, </a:t>
            </a:r>
            <a:r>
              <a:rPr b="1" i="1" lang="en-US" sz="2400">
                <a:solidFill>
                  <a:schemeClr val="dk2"/>
                </a:solidFill>
              </a:rPr>
              <a:t>rotational</a:t>
            </a:r>
            <a:r>
              <a:rPr lang="en-US" sz="2400"/>
              <a:t>, and </a:t>
            </a:r>
            <a:r>
              <a:rPr b="1" i="1" lang="en-US" sz="2400">
                <a:solidFill>
                  <a:schemeClr val="dk2"/>
                </a:solidFill>
              </a:rPr>
              <a:t>leadership development programs</a:t>
            </a:r>
            <a:r>
              <a:rPr lang="en-US" sz="2400"/>
              <a:t> across a variety of industries.</a:t>
            </a:r>
            <a:endParaRPr sz="2200">
              <a:solidFill>
                <a:srgbClr val="262626"/>
              </a:solidFill>
            </a:endParaRPr>
          </a:p>
        </p:txBody>
      </p:sp>
      <p:sp>
        <p:nvSpPr>
          <p:cNvPr id="217" name="Google Shape;217;p31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Mission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Benefits of Joining</a:t>
            </a:r>
            <a:endParaRPr/>
          </a:p>
        </p:txBody>
      </p:sp>
      <p:sp>
        <p:nvSpPr>
          <p:cNvPr id="224" name="Google Shape;224;p32"/>
          <p:cNvSpPr/>
          <p:nvPr/>
        </p:nvSpPr>
        <p:spPr>
          <a:xfrm>
            <a:off x="384725" y="1957050"/>
            <a:ext cx="7644000" cy="137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384725" y="3429000"/>
            <a:ext cx="7644000" cy="137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384725" y="4900950"/>
            <a:ext cx="7644000" cy="137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2"/>
          <p:cNvSpPr/>
          <p:nvPr/>
        </p:nvSpPr>
        <p:spPr>
          <a:xfrm>
            <a:off x="401450" y="1973775"/>
            <a:ext cx="2040600" cy="1371600"/>
          </a:xfrm>
          <a:prstGeom prst="homePlate">
            <a:avLst>
              <a:gd fmla="val 50000" name="adj"/>
            </a:avLst>
          </a:prstGeom>
          <a:solidFill>
            <a:srgbClr val="632E6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Career Preparation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401450" y="3437363"/>
            <a:ext cx="2040600" cy="1371600"/>
          </a:xfrm>
          <a:prstGeom prst="homePlate">
            <a:avLst>
              <a:gd fmla="val 50000" name="adj"/>
            </a:avLst>
          </a:prstGeom>
          <a:solidFill>
            <a:srgbClr val="632E6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Company- Specific Information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401450" y="4900963"/>
            <a:ext cx="2040600" cy="1371600"/>
          </a:xfrm>
          <a:prstGeom prst="homePlate">
            <a:avLst>
              <a:gd fmla="val 50000" name="adj"/>
            </a:avLst>
          </a:prstGeom>
          <a:solidFill>
            <a:srgbClr val="632E6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Networking and Exposure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2518875" y="1989600"/>
            <a:ext cx="545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questions database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prep sessions and MBA2 office hours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Informative panels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Corporate Finance?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is a Rotational Program?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Recruiting Real Talk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2518875" y="3436475"/>
            <a:ext cx="545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 &amp; Learns with Amex, Deloitte, JPMorgan, PepsiCo, Pfizer, etc.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Database of roles related to general management, corporate finance, human capital, internal strategy, and rotational programs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2518875" y="4900950"/>
            <a:ext cx="545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of the largest alumni networks of any Stern club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SMS Resume Book submitted to recruiters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the Board, MBA2 SMS members, Langone members, and alumni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arinoniinsurance.com/wp-content/themes/showtime/images/Liberty_mutual_logo.jpg" id="237" name="Google Shape;237;p33"/>
          <p:cNvPicPr preferRelativeResize="0"/>
          <p:nvPr/>
        </p:nvPicPr>
        <p:blipFill rotWithShape="1">
          <a:blip r:embed="rId3">
            <a:alphaModFix/>
          </a:blip>
          <a:srcRect b="8794" l="0" r="0" t="8396"/>
          <a:stretch/>
        </p:blipFill>
        <p:spPr>
          <a:xfrm>
            <a:off x="1446550" y="4359625"/>
            <a:ext cx="2288925" cy="11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889" y="1570944"/>
            <a:ext cx="2587086" cy="636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yfijourney.com/wp-content/uploads/2013/07/tr_logo_twitter_wht.png" id="239" name="Google Shape;23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653" y="4712990"/>
            <a:ext cx="1289050" cy="1289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cidmusic.com/wp-content/uploads/2014/01/LOreal_Cosmetics_11.jpg" id="240" name="Google Shape;240;p33"/>
          <p:cNvPicPr preferRelativeResize="0"/>
          <p:nvPr/>
        </p:nvPicPr>
        <p:blipFill rotWithShape="1">
          <a:blip r:embed="rId6">
            <a:alphaModFix/>
          </a:blip>
          <a:srcRect b="40607" l="58077" r="8589" t="40896"/>
          <a:stretch/>
        </p:blipFill>
        <p:spPr>
          <a:xfrm>
            <a:off x="1869143" y="5734943"/>
            <a:ext cx="15779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6/62/Amazon.com-Logo.svg/2000px-Amazon.com-Logo.svg.png" id="241" name="Google Shape;24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7549" y="3657775"/>
            <a:ext cx="2217738" cy="446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nheuser-busch.com/s/uploads/AB-InBev.jpg" id="242" name="Google Shape;242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70986" y="4246643"/>
            <a:ext cx="1649413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xQREhMUExMWFhUWGSEaFhgYGRsfGBoYGyEaGxccHBwYHigiHx4nHxcdJDIhJSsrLi4uFx81ODMsNygtLisBCgoKDg0OGxAQGywkICQ0NC80MDQ4Ly80LywsLCwsLC8vNCwsLCwsLDQ0LCwsLCwsLCwsLCwsLCwsLCwsLCwsLP/AABEIAHcA6wMBEQACEQEDEQH/xAAbAAEAAgMBAQAAAAAAAAAAAAAABQYDBAcCAf/EAEAQAAIBAwIEBAMFBwMACwAAAAECAwAEERIhBQYxQRMiUWEycYEHFJGhsRUjQlJywdEzYuEWJDVEc4KDkqLD8P/EABsBAQACAwEBAAAAAAAAAAAAAAADBAECBQYH/8QAOBEAAgIBAgQDBQcDAwUAAAAAAAECAxEEIQUSMUETUWEicYGRoQYUMkKxweEV0fAWM1IjgpKi8f/aAAwDAQACEQMRAD8A7jQCgFAKAUAoBQCgFAKAUAoBQCgFAKAUB8zQEZxHj0MJwW1N2VBk5+lSwpnLoRTujHYir3m5V2UDOM48zH5EKNjUsdN5kUtQl0IYc1XMjAArGDsAU8xPsM1OtPWkQePbJ+Rstxq4U+aTI76VUkfMbGseDW+iN/FsT3Z6TmiZWwGif5gqcfjWPu0Gs9AtRLO25KWvNSnaWNk918y/kAfyqGWma/C8ksdR/wAkTttcpIupGDD1BqvJOLwyxGSksozVgyKAUAoBQCgFAKAUAoBQCgFAKAUAoBQCgFAKAxyzKoyxAHqajsuhUszaSMpN9CPfj0IBw4OPTufQe9Q6XWV6mxwqy8d+xtZXKuKlLbJzfmLni4lkaOMaEBwApJZvXJH6CppX8knFLf8Azsd7R8CruojddY0ms42WF6s0FW714OmI4yTjcA5wCM5zt09/ejvvls3g2Wj4RXHmhFzf6mG5llGz3ffoP/3T3rR2T7yLNdOmn/taXPvIWadgzEOc/wAxP4E+1KrrHZFcz6lnXcP0sdFZZ4UYy5W+nR48yUueZHtoHZoyZI8eXOwz0YnHmU+orsWWezlLc+dU15kk+hv3tsWXTM5LskDG4AHgp94bSAE21BcbsX+lc77zZ2Ze8GvuiN4bYxrMUHELguspiX9yhVn2I0gydD5iP6G9Kz96tNfu9fXBt3FzNama4tbrxvBCPPhChVHAIJXUyuN98dN6nhq4zXLYiCellF89Twy58pfaRDcjTNiOXG2/lf8ApJ6H2NYvp5I88d0Zo1PPLknsy22vGIpNg4B9DsfzqjXqK59GXpVSj2N7NTkZ9oBQCgFAKAUAoBQCgFAKAUAoBQCgPhoCvcy8x/d/IgBfAJJOFQHYE/4rla/Wyrfh1fif+fP9C7p9NGUfEtlyx9e5UZ5p7ghiZD1GFwEweh1NjfG2wNebssgpuVkk35t5fuws4Lj1FUYuFNbl69P17HqOEKPMANKsxCnIBc50g9xtXpPs/W1Gy7ffCTaxlRXX6nM19rucVJYeMdc+hRILzw5VlBwVfV1xtncfUbVYXM5cyTPfWwpjpvBnJL2cbtdcbfU+cR48ZSRqUJnYatyOxbA3NSSjN9mczSy0WmWXKHN582fksGkt2g/iX6Vr93sf5WXnxnRJe1bE2BbmUMoGex+oz+lTU6a2NkW49zncR4zorNJbCFibcWl16k/fQj7sFZBgLkl2IyncgjG23f0rtz5Wva6Hzuvn6QW5H8Lu7xbdBw9nMZbQEXEkYbGoqNa+m+OgzXPthS3lF+t3fmNS445xZmjHjPqddUSrHGHZd90GnOOu496j8KvzJFOfdGPifFLt4TbGHwwVxKwXMzoxB87YHlOnpj+HasxphnOTDsl5G3wDhCTW7DR+8TcE5BwOmPlXRi48mDnOD53Jdepc5LrEPiadXlDY/U7enX6V46VeLHH1PTRnmKkZOBc4Ot1Jb6SURFYEnZtWc6D6DberMLJ1RUuq8iKcIzbXc6TBKHUMOhGRXSjJSWUVGsPBkrYwKAUAoBQCgFAKAUAoBQCgFAKA+MaAovEeLWEEzNLJ405OdEYLsPYaenT2qhXwG3USdl7bT7dF8e7E9VXXj0+Py8il8y83u0hItWRcYjEgIwPXT3Jru6XhFFMcQUV7sFKetlN9zRtbm5ulOk6IydOR3xjJx3679qnunDTwlJ/lWSuo23WKKfU9x8njXqeXUP5dO5+ua8zP7R5/DX9f7I68OCJP2p/T+7NscsQKCCdiR1x1zsAffpUceO6ibxCuP1LEeDQb2lJ/wfZ+CWww5IUKfUYODg523waxLiut5uVwWfc/7klPCqrGo1tv0NiRYxG6xjLRjZdgRncenX196mp4nrPvEIWpJSZBfw6iNUnHOUn8zQ5zI+6rrYgOAH2OFzvksdi2RjR3xXetxKLj0OTVmMk0anJXMqWlpJbsweNpWeTSQC0ToEdBncNkagRVV1vzRcU0+zJPh/GbUz2l2Hk1QQ/d9OU0afMNQzghvMPanhSHiI+cW4kH4f8AdEdtYhjCzalMkrxsxKSY6R4Iwfc1ryS8jbnXmU/gtncWrklSDlSArDJByCAB1FTUJqXQg1DTXXc6BwWV5LaNl8jA7hhkEKxBU9DuK4WvXLqJbdf3OnpHmiP+dDynLbBgA3kxksMZBO/0xUfjNrpv9CTkWepf+T5cRmIsW0dCepU/81c0VnNFx8iDURw0yw1dK4oBQCgFAKAUAoBQCgFAKAUAoCtfaHOy2Mqp8cpES743kIX9DVjSxTtWe2/yIdRLlrbOewW1taFIopGZxgSiFcyuRkMuR8Izj5DNXJ2WTbk1t2z09/qymqopYk9+rx193oiK5rmSNDGpLPI4JBbU0YUbLnJOTq6Dap9LW+Z2SWG9vf6ml1vPy1Rfsxy/izHy94TGEB3LKSTnyqMZIUjO5zv6bVzOLSl91tx7vnsWdDFPUwRP3N6wVnTouoDOxY6Rk776QHBAG7H0Fea0mkVftz6nsp0Swq0syl8orP1e3wMacSKogVskyRosndgNHitv03cD8akpojU3OPnj4EsNIlNV29eWUmvLHT9MkXcOwlZiA8Uc5zGWwpcEkqg67AAkDap5Z5m1ukXdM4qiELGoWTjhNLt2yblgqo8seWeSQCVmYebDdFcdAw9Bsc9qjshN6mmedspY9TzV0PDhZX1azuu5H/azATAjB2eNmDIM+VOgZQPmM7+tegn+F56nEpeJ5XQ5hYWLSOFRdTHt7DqT6ADcmq6aW7LayywHg0yayYyRHjWVGQuemcfj8iKvae6E1lGJpoi7uAHcA5HUjO3zxWNRGL6mIsz8sX5huUcnUB2bJH51BS+WXUivXNHZHQ7+SWDDWsrujjWcjIBbc4B32re3RVXe1KO5UhqrKvZUtjFwvmqbxIlm0GJmCuwXDKCcEjfBxkGqNvC60sxbRcp4hOUsSSOu8L4Q8EoYMGQjB7H22qrTppVTznKLdlsZxwTtXSufaAUAoBQCgFAKAUAoBQCgFAKAqP2hcGubtIEtioKya2YnGNIOn8z+VWtLbCttz8sEF9bsjhHPOYnv0doXnXV3ES41bb9Bkn/FXKnTH24wx6lG2Lzyylkr1zwN4o9bbNnAGwII3JOTnbGQRW8tZ5YN4USx0fyJflu0MbqzhdRPk6FgdJLEjtsa43F5yjpZPvlfqXOHxT1EfiTMlr51wHcITJ5iPNJ5dAyc5Hl3zjrXBjrq+SLlu87+h6aN1kX7Cx7PL887+/c82dgQyswjGlAEUAsofVrdvN/ux09KjnxHoq47J9zDnbObslL2msbeWMGZbEl0klcyOmrSSAANRyTj17Z67CoL9fZanFbIijUo+p5vohFHM6DDN5mPUlvWt9FZOzVVc7zhkWqShRNx8mU/nbjZlgSBdQQNkgnIJ2/uM17W9LJ53SNvfsRfKdxHCZGfJYgYAGWZQcuqj1I2x0IJqpqKLJKPIjowcVnJ0/7PrhV4ekz6I9UzmYud8sxAB2GG+EYPasYxsaPdsrvMlzG1+kYREfwnMoXG7HTpGw3OQT8qiu9qO5vX1wUFrJYr1kBCoJCAegAz0Gf71YqWOVsguWYtFxsLsyFwhbSpAQZ7Afp1qHWXzjNcjwee13jQsgq85kunm8kxHyHNOhcRbNv8eCc+gqKN1+OpN924lW/aSyu2xdOG8cvbdVSe1yiaVaQnBxkKD3BO/atfEmuqJ4azVR/3a9vMu1TnXInmTjD2kbSiHxI0Us51hSAPQEb/AI1JVBTeG8Gk5OKyQvLnPq3Vx93aBomwcamB8y9VwB1/xUtmmcI82cmkLlJ4wTHNPMAsYlcoZGZtKoCATsSxyewAJqOqvxHg3snyIiuWOc3v2YRWpCpp1s0g2DZxgAbnY7e1b20Ktbs0ha59EW13ABJOABkk9AB1quTFa5T5yjv3mRV0FDlMnOtOmobbfL3FT3UOtJsirtU20TfEbiRFzFEJD3Uvp29iQcmoopN4Zu20soqHBPtCa7lEUVodWCfNIoAA652qzPTKCy5EUb+Z4SNi65/W3m8G7t5IT11Ah1we+2+Pp2rVaZyjzQeQ7sPElgluY+aIbKNHbLmT/TRNy/Tp2xuN/cVHXTKbwbzsUUfP2rdqut7MaepVJQ0gH9JUAn2BpyQeykOaXkZeV+YFvo3kRGVVcoNXU4xuR269KxbW63hma5qayiZNRm5zv7Tb+5E9rBbO6l1YsEOM4KgEnsBvvVe6bTWDtcLro8OdlqW2OpVjyfJI/mvITIT5iWYkH59/71BmxrvjOCx/VNNB4jX037dPPoQfGeCS2xHiAFW+CRTlG77Ht8jWnfD6nT02rqvjmD+HkY/2tGgU20Wl99Uh3znAGlew67V2r6Y318k02jwNc3XPni0mSFhd3j/G7BWHlYIOoGojf2BqrDg2l/NH6ktnErsezI2xxdF2kuHBIBwQilR3OTsakfB9Evyr5kceJah7ZfyMl3zBbxxoy3SyE7ELgkNjbIz6960XCtE2/ZXzJJa/UxS3+hXpuLTSo+qYBemkAAtn09qsVcM0sJKcIYa6FafEL5LknLr1IHj0yiEYXzDqc9fTA7VNc4pDTKXNnsTfH5Dw0RWsDFJGiSW4lX/UdpBkKrdVQDoB3rWuSm/a7F1l2trgnyzlVklliQIwLYOlQCznAdxgZOAMsBmocLO25h57Fcflzxppbkm4jkZDIgwuoPnw0Dt3LvkALuAMnFbKSimmk0ZSK3zLawwziOLWzI5Du7AhztnAAGAG1DOTmt3JvD2NZrZk/wAnTL4p1gadS5wNsd/xAP41U1cvbiynRKNXEKXLupJN9pNYT+ZdOHcC4nG4bxMoAyqVkG8ZYmPYjsu3zJ3rNkk4+z1OppVCFy8ZbdzHJe30IeO8ceH4TquGQl5CT4RODqGBjPvWLZQUClrItUTm1iO/8fE6hC2VU+wpjJLF7IgvtB/7NvP/AAmqfT/7sfea3fgZzrnq3ayvYLmMfGqyD3dMBx9QR/7qu0NTg4srWrkkpIs3FLlb371cKcxW9syRnsZJV1SH5hQo+pqvBeHiL6t/RdCVvny/I0PsW/73/wCn/wDZUmu7Gmm7lh564mv7q01MPGOZiqsxWBfi2UE5b4R9fSoKIdZ+X6ktsukfM53xKdbC/E9rq8POpVKsowfjj8wH/GRV2KdlfLLqVm+SeYnaLS7SaJZEOUddSn2IrluLjLDLuU1lHGvs2eRbwmJFd/Dbys2kdR3wf0rp6lJwWWU6c82xIyQfti9KXMot5EBTwVUk4UksA52J3O+PpWifgV5is+ptjxZYlsWDnnlVbowRwSKs0MZ0xMfijyBkHsQR1qGi7ky2tmSW1c2MPcgDxzi/Dx+9Qsi93XWuP603H1NTeHRZ0e5Hz2w6lv8As943FdRzaIvCfXrlUHKln/iU+h09Paq2orlBrLyTUzUk9i3VXJjm32jXRjvbcDrJbyRj/wAxH+KrXdceh19FDm00m+0k/wBf06kDxS6toj4rrIzSDKQKQCFACqXJHl6Hb3rTxJcnJ0WU15kUNDZdbmC6Jxb7fDz+BXuIcX8VCoiEYYgtiRnzpBA+Ibda1nJzeZPJ29Hw9abLzk8cV5tl8JFjhSMLhUCp5yxwF8xGxz7V2ubw1k8Ko+K8dDLfztMirLKB/A2kkHIIGkHtktjV16n0rkz1E52cyPUVcPpr0rjNb5Sb8tstL13S9/uICTlmKSRndWAboqHAUAY1EtkklgQF9q18d8vqbPhkHc4rKjzcq+GMtt+/bu2eYuA29uIywWR5H0qZG8gJOACF2IAO5Pf5Vs7Jye3QgWmoqg5WZclLlSey+Pf3/I93rLGYYURAD5pAm+jfLENjOD03/tVjRuTs5svBT4nCuFCrUY8zy33fXbf3djW5njVQQja1yMHGMj5HvV2/zOXpspYfY8y83zSJGsqQStEoWOV4gZVUdBqzvjtkVXWxaN2bnSaY5nCSnKnfK+ZDlSfDxq6dDtUkOVbg0LzjcshJeVzklsajgFjlsDO2TUvPBLZGNzQtJtcyDbrtnoTg1GpOU0aW7QZabST7s0iyAg7bAZ6D2+dQaqiUpbdjka7TT1PJKvsSM3M/iKoLSEKMDaoPutrJXfxSMVFWJY7rq/eTHK3CZOIiRocARsFbXtuRnb6VHLT2LqVbdHrtS1K6zmx5vJ2mFcKo9ABVpI78U0kiE5wsLi5geCERhZVKu7scgH+VQN/mTU1MoxkpS7GlkXJYRGcf5cuL60WKURLNEVMbKzFTthsgjIyPnUldsa55XRmk65Tjh9TLHy7NBw8WkIjLOjCV2YgBm6kAA56n06CtfFjKznlkzyNQ5UR3J/LN5w7xdIgk8QL1dlwV1Y/hP835VvfdC3HU1rrlAkuBcMvYriaaYQyNMVBKsw0IufKoKnI36ZrSydbioxzsbRjJSbfc988cDmvY/CRI8AhlkZjqU98KF7jbrWKLI1vLM2wc1hGnyvwe/soWh/cSLklMuw0E9f4TkZ3xtW9s67Jc26NYRnFYIvlfku8sZ/GBhk8pUqWYZz74OOlSW312R5dzWuqUHkcb5FuTeferZ0BLCTDE+V9sjpuP81ivUQ5OSSMSplzcyJGflW9e4iuTdIsqqc4UlASdowpOdGOu+c5rRXVqLjjY3dcm+bJMXbX7o0fg24LAqX8Riu+2dGnP0zUaVaecs3fO9sHnkzlVeHxMobW74LvjHTYADsBk/jS652vPYxVXyIsdQkpzT7VLYG6sGZtKnUpb+XDIQfpVXUbYZ3+DPNVscZ9Pgyi8zQ6bmTMolY7s46E+3tUGctnY0sVGmKUXFLon1+Pr5kVQnLZwmOC6hWP4LtfgMmdDnqCvy/tmu1epWQ5V0PnWllGm1WNbp/BlS5g5ZuoERPGiIVy4YddWdWGOT36VDHSfmRYs4hJx8OT2y5fFkJIl9cOAGOc5AjB2PcgLvWsdMlskZs1s7MuUnvv8Sycu/Zmt0w8S81AndF8rhu+Vfc++BUnhNLcgVsW9jodt9lCW4/6vIMnGpnHmxvkAjbcHuO1SQujFYwQzolJ5TNPjn2SLJojjuCAcnBG+fY+m3esSsjJdDeFcovOclbm+xK7GNEkZ651N+GMCo24kq5u59T7E7zvLF+J/xTMB7Ziv/sikgQtNeW8QG+XYgYHXrimz6ZHtHu1+zVIFM8l1FJFHjxNGrID4COpO2xIOehwazHGehiXNghrm3eOV0c6mRmVifXGAw9cjB+tWYQlJ5NqdHZqE+RLYxJbS4A0dehwcke2BvW8IuPXGxYnwi6efaS+JdOR+aP2bE8bQM7zS6gc6QAQqAYIz1B7d6jnRztvJZp4VKMMOa2Ozg+1Uiie6GBQCgFAKAUAoBQCgFAKAUAoCG5j4Hb3aoLgbKfIdRUgttsQe/pWsoKS3LGn1dmmeYPGTnPMvJCxTARtLobGCV1AZyDkgeo/OsR0sGuuC9/Xr0/ain8yscb4P91kRGlTzAnUdgAP1pHQuSbTJH9oowklKv6lm4RbmSKGCS1xCdxL4nXAypUbHqO341ji19tGknZW/aWDg6eEbbcNbPJKcU4LA+0iytq/lZidunSvKU8d4lYvZktvRHRlw/T5zj6swR8lWq9BKM9i5/vWq+0nEIvdr/wARLhunku/zPf8A0OtwMASKeupWw344rP8AqjX9+X5fyY/pen9Sct5ngTAkd9PTWQT+IAqbR8e1Oo1MK58uJPGy/k2npIV1trOxYQf3kHyP6V6x9zno5/x/jjyvPokugtmXa6aJ0SNFycKAyEu+lcgA9+tSRRk2PCtNERfil5J4o20yg9M6tRjXAwVIztuCO1My8kCJXi9jGweGwaZ9WGe4fLBcxjUA2rqGJxgfA2cVtiT6sZN3jjM/CZyckyLADklj5sORk9hqrEVmaRpZLli2Vy7hSW5tklbSGRVlfoQQDuc+m1XVmMW0dThUmtNOcVvn9ifZrCFAnjrgDqXPmBOc4XrjHbBPTaq3/Ubzgkcr5PmaNAz2txPDHCCZJbhCSUxhAVJGT2wpP19K3ipqLk+mCSqNsYSnPph/odmqhk459rIFAKAUAoBQCgFAKAUAoBQCgNLi/D0uImjcAhhtnsex+hrDzjBpOCmsMp93eXNsCjxzIoOVeLzr+YOB7H1q5XUpLMWn6PYpzu5PZkpR9VujFDxOS4G6owwcCeAYLDGEDZG5G9JqEHiS39GZjKU1mE0/ev8A4QpgIvVMhBlWTfB2VTkKF9E32qnxaKlw61R8v03JNMmtTFy6/oSnNUbm3PhhiwdSApIOAwLdPbNeG4JYoah8zSTXfY9FctiFSG4jlXwlbBa4VvEYlfDDI0B3Jx5CwB9Qa9RN6eSzJxaTz1XXOxWysb+n8ke7SrFqDXOoQFxlnz4qTEbj18PGB361Oq65eX0MZWcbdf2LpNIwhdmwTuV7ZXqufQ4615jNMuK1+CsLmSfvXkSS5lRJvyNrhl7PJd2+sqFCvlV3GMDSSx7+1e6nGMYnFhOTnuQFhypfRpxC1aONobq4aUzeJ5yjFcoEIwThcbkDc1q5xeGTmObla3XWpmuIp3RljjMR06m8UFkVAdeBM2wbAOCac7GCzcJ5TWKQSxxLHiIRJ4vnKqCzMQo6Mxc5JJztWkpZ6gy80WKpbaGbJllUs2w3A7AbAYUbVtU/bTRpak44Zy3nBFSbOrIKgfL510U3GOWT6PikdPDwoxy+vX/PI+cl8Ge9u1hOPBTzykddPYA9iT+hqvfbyvGCePFbLlzcqX1Ox8I4BZ2z4hjQSAZznL49cncVTldKTw2RWamyzaUvgTeK1Ij7QCgFAKAUAoBQCgFAKAUAoBQHl1yCPWgOMnnXinDZpYJYlvIo2KgnyzaBupJGx8pHb60SljOCXw01szSk+1AAuCJ41O6pMgcKT2OR0B6H0qVOuWOYgnXZHoiZtb8XU0V7Cyyoy6JtOxUjcEL2we3yqSVddlUq5fhefkQe1GyMktzcv+LPGQyyo8ZO40HUuemcH8dts15pcE4XasRm1/3L9zp2W62t5cH8mbrXzaQyNE2RnGSD8uvrtWn+mNK9lY//AFYettS/D+pqycbOoKEQ56nJ2b0Ixkex6Vn/AEnDta/kv7kb4nh45TNf3vkKyIAH8o0tk77Z6bCpdH9mvBvharM8rz0MX8QTg4uPUwWr3KN5W8NfMsXkwQox5iGyWJ39hiuzxPVLS0eJjm3W3vKmjqlbZydF2M7Pek73zgY2xGmfnnFecf2j8ql8/wCDqrhr/wCf0MNw9yMCTiTrnp8Csfqf8VvDjl81mFCfzNlwzP538EazcDdvjvrxs+koUf8AxFVZ/aHU5woRXz/ubR4bX3bZDcf4dHaiNkMrMWOTJI77Y/3E9+4rsfZ/X6jV2z8RrCXljdnP4rRXVCPL3Zq2/LpuQJ5GYBgGO6qoGcDzN2ztmunfqL5WNQisLuzkwclHCXxJvgdsbdWSEvGruNZGTq/hJL+gCsfTaqjV9k34j2Xl39xiMrMcucIvfJtjojaQg5fuepAzufx/Kpa64w/Ci5p61FZ8yx1KWBQCgFAKAUAoBQCgFAKAUAoBQCgKbz1yg12RNAyiZVxpf4JB2BI3Vu2rfY7g1vCyUOhnZ7SOV30ssDCG5t5YW3wXA0OSCPLJjSRkj9Kleqj1mv3N41Z2hJnrlxUlluPBkMYdVkQKDgEggnzAddPbsa10s+bmj6/Qi10Fzxkn2+pJzTSKDhckDrjY49uvrXmfu1HMlKW+Wn6dcfseq+83OLcYvomts58+hrftfA3jYEdfT6Z3+lS/0tN+xNYfT+St/VpJe3W8rr5fD+x6HG11YIIGAQe+/Yis/wBMt5OaM98v6eTM/wBUp5+WUNtvXr5mzYcQSV9u2Dv6Z/zWY6a/T21uUnu/Nms9VRqabFCK2XkXzieMRYzsvWpuPt/c370cnh+PF+BAyXbKrFSWxjdhkAFRk4XBOG3I9K5v3DRTko83K1jv1z26+fkXYW2p9MorT20chB8ZWbH7x9iW8zZbJ2UY0j06e9dbwapR5V28i29VqaZZ5Xh9E8pLoTfBo5BEAhbRlgpOCcYBBG3w69Qx6AEVytYuHqz/AKuc/H9vqRXS1M5Z2y/h/nmRfNt2VeNDuwToNzqc4/tXU+zEYqu69LCctvckcHjU25wr67Erw8IkYQ7kyRhguS2iPzbD01YGKmqtbi5Tl1e3uycutrl3818kT/CuAzzktMDGrMWYn4yDsFA/hAGfxNSKU5Z/fy9F/csV1znvLbJeIYgoCgYAGB8qmLqWD3QyKAUAoBQCgFAKAUAoBQCgFAKAUAoDFPbrINLqGHoQCPzoCHh5RtEkeRIQpddLAE6MZ1bLnAOd8jHWkfYeY7CftLDKxx7lSWHLwKZV66c+cfLsa593DI32ualhv5HTo4q6KlBwzjy6kFbzOw/0iMbEMm4PoahnwjUQ2XKyxXxnTWbvmR9k67wjcY+E4qF6DVL8n1J1xDSNfjfy/gJFlhpiCnO+Af71mrTanxYOUHhNd/5MW6rTeDNRmm2mi1cSn2jzsAN6vca01t2m5a4tvK6HE0VsIWZk8bEc3EYx3J+QJ/tXlo8F176VtfJfudR67Tr8xETRWpYP4b5znCghSfcH2PtXXq4bxNrDUfe3/YS43CMWuZs3+GXEs5CW1qxVdtTELGvtnfPyFYf2btb5rrVn0y2Uv6upv2IN+rLXw3lGJHaWUa5nXSW7KuMYT0+fWuzpaFp9P4EXlb/HJSuxbY7JLd7EzZ8Mih/041X3A3/HrUka4w/CjSNcY9EbWK3Nz7QCgFAKAUAoBQCgFAKAUAoBQCgFAKAUAoBQHzFAat3w2OXdlGfUbH8RW8bJR6GkoRfUibrlrO6SkezAH8xipo6jzRG6fJmrJwO4HQxn33H6itldX6mjrs9DE/BLptvJ+P8AxW3jVIw67WI+VJT8UqL/AEqSfzo9TBdEY+7zfVm/ZcoQIcvqlP8AvO34DAqKWqm9lsbx0sE8vcno4goAUAAdANhVfOSxg90MigFAKAUB/9k=" id="243" name="Google Shape;243;p3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-kuH_aD0flzc/AAAAAAAAAAI/AAAAAAAAADo/u63v7LOiWGo/s0-c-k-no-ns/photo.jpg" id="244" name="Google Shape;244;p33"/>
          <p:cNvPicPr preferRelativeResize="0"/>
          <p:nvPr/>
        </p:nvPicPr>
        <p:blipFill rotWithShape="1">
          <a:blip r:embed="rId9">
            <a:alphaModFix/>
          </a:blip>
          <a:srcRect b="21428" l="0" r="0" t="14285"/>
          <a:stretch/>
        </p:blipFill>
        <p:spPr>
          <a:xfrm>
            <a:off x="6194223" y="3379870"/>
            <a:ext cx="1516005" cy="972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fizer.svg" id="245" name="Google Shape;245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70970" y="2737009"/>
            <a:ext cx="1193091" cy="691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American Express logo.svg" id="246" name="Google Shape;246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7543" y="188483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513481" y="1884820"/>
            <a:ext cx="16891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895250" y="5206576"/>
            <a:ext cx="1649425" cy="89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63875" y="2352700"/>
            <a:ext cx="1649426" cy="102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/>
          <p:cNvPicPr preferRelativeResize="0"/>
          <p:nvPr/>
        </p:nvPicPr>
        <p:blipFill rotWithShape="1">
          <a:blip r:embed="rId15">
            <a:alphaModFix/>
          </a:blip>
          <a:srcRect b="36086" l="0" r="0" t="26074"/>
          <a:stretch/>
        </p:blipFill>
        <p:spPr>
          <a:xfrm>
            <a:off x="5704438" y="5310050"/>
            <a:ext cx="2495550" cy="6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21550" y="3428988"/>
            <a:ext cx="1649424" cy="115372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Corporate Relationships</a:t>
            </a:r>
            <a:endParaRPr/>
          </a:p>
        </p:txBody>
      </p:sp>
      <p:sp>
        <p:nvSpPr>
          <p:cNvPr id="253" name="Google Shape;253;p33"/>
          <p:cNvSpPr txBox="1"/>
          <p:nvPr>
            <p:ph type="title"/>
          </p:nvPr>
        </p:nvSpPr>
        <p:spPr>
          <a:xfrm>
            <a:off x="155575" y="6495525"/>
            <a:ext cx="2671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*Above list is not exhaustive*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SMS Recruiting at Stern</a:t>
            </a:r>
            <a:endParaRPr/>
          </a:p>
        </p:txBody>
      </p:sp>
      <p:sp>
        <p:nvSpPr>
          <p:cNvPr id="259" name="Google Shape;259;p34"/>
          <p:cNvSpPr txBox="1"/>
          <p:nvPr/>
        </p:nvSpPr>
        <p:spPr>
          <a:xfrm>
            <a:off x="381000" y="1682350"/>
            <a:ext cx="7696200" cy="446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Amazon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Finance Leadership Development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American Express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Corporate Finance; Enterprise Strategy &amp; Execution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Anheuser-Busch InBev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Global MBA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Citi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Finance Management Associate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Deloitte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Internal Strategy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Estee Lauder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Presidential Associate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JetBlue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Internal Strategy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Liberty Mutual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Corporate Development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L’Oreal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Management Development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 &amp; McLennan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Finance Leadership Development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MasterCard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Management Rotational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PepsiCo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Strategic Finance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Pfizer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Corporate Finance; Internal Strategy &amp; Consulting</a:t>
            </a:r>
            <a:endParaRPr sz="17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Prudential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Rotational Program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4"/>
          <p:cNvSpPr txBox="1"/>
          <p:nvPr>
            <p:ph type="title"/>
          </p:nvPr>
        </p:nvSpPr>
        <p:spPr>
          <a:xfrm>
            <a:off x="155575" y="6495525"/>
            <a:ext cx="2671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*Above list is not exhaustive*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/>
          <p:nvPr>
            <p:ph type="ctrTitle"/>
          </p:nvPr>
        </p:nvSpPr>
        <p:spPr>
          <a:xfrm>
            <a:off x="946404" y="758952"/>
            <a:ext cx="7063800" cy="40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Meet the Board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5"/>
          <p:cNvSpPr txBox="1"/>
          <p:nvPr>
            <p:ph idx="1" type="subTitle"/>
          </p:nvPr>
        </p:nvSpPr>
        <p:spPr>
          <a:xfrm>
            <a:off x="946404" y="4800600"/>
            <a:ext cx="70638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ew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iew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Violet II">
    <a:dk1>
      <a:srgbClr val="000000"/>
    </a:dk1>
    <a:lt1>
      <a:srgbClr val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