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A0AEB-D5DD-4DAE-AB7E-2FB177D8F9A4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EBD81-039A-4902-8887-247F7741A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9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4DBA-5590-4A6C-815C-E5111AA01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3A471-F623-4E10-81D9-6FF59419F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B9825-024D-429D-BF55-D3C0CFF6C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B404-2376-4033-BC4C-4EF2925BE1AF}" type="datetime1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C8D79-B1E1-4A39-BB2D-1AD6E0ECA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9E018-6403-434E-8C48-4CE96169E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E56B9-42CC-4733-8FCF-D6F593BE3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CAA527-6162-4B57-91D6-2440EBC85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6A8CE-4CC4-4B1D-AC8A-4B3091B92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9A8F-13BA-4322-9B77-C8F10FFBC899}" type="datetime1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A2768-B1FE-454E-87AF-8BC1F1E1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86F22-FDB5-42E1-A205-24DD332EC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1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2C3ABA-C07C-4082-8CE4-AD6D8766C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521FC-F805-411F-81DD-F4A3D3BE3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FBA15-0B3A-46FE-9FC2-20B949415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4B5F-A399-471D-A6FC-C127040393DA}" type="datetime1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1DB2C-15FD-4DC2-BFA4-00551827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720E1-B270-4301-A595-677D4E80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2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85E39-22FE-407B-B814-46AF5E027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15C1-60F2-48A5-AF13-53E1D36F8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4FC5BE-835B-480D-8B47-1260F7AEF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780C-09B5-4459-907C-E7DD7BEC87DA}" type="datetime1">
              <a:rPr lang="en-US" smtClean="0"/>
              <a:t>4/7/2018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E88BF1-E14F-4E28-926C-A1927E4C9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539AE4-1D9C-49C7-9B10-717550034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9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749A1-5797-440E-B6AC-0792BB0EF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EF125-0FEA-4631-A6F1-5A3D4640B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B7BB8-C316-4690-8F01-5E683AAAE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F6AB-2399-4B5E-8AA6-BF1EE03895CC}" type="datetime1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96B14-DAE2-49ED-8F4C-E8B8155F8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3554A-97B1-47DE-81CD-F6E0364B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5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46BA-E2C4-4022-A960-BA1AB4CEF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5CF9C-0AB1-4434-882B-CA63A27A3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04353-31B9-4CE0-94EA-4601D9A65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60C03A-2F13-44AC-86A4-5D6E572AA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B403-8887-4642-B403-630BE53964C6}" type="datetime1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844CC-72ED-4622-8C48-B8CF66413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E7CF4-5317-4EF9-B792-DBBC3C4D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7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1E61C-57F7-4FCC-AACE-5A879B82C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8DD27-1112-4678-95F8-EFF2FA7BC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70348-9237-4E0A-BD97-794F6D853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2F2CAF-F5B3-480D-8FFC-C3D974AB3A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DA21BB-90EC-4A1D-B482-AF86CC7E7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E043D0-B194-4A1F-8835-E2E7F511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A65C-82AC-48E9-B9FC-9034BF48C1FA}" type="datetime1">
              <a:rPr lang="en-US" smtClean="0"/>
              <a:t>4/7/2018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AB6C4B-F7E9-4C70-B15F-810F388F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60423D-7178-4E98-BDA9-0B02D9DD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7B2D3-BDDD-451C-BAA1-E19A18EA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D3ABF0-8E4F-4532-847E-BC90E9C2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C74C-0E8C-45D7-B13D-CA735FAA71FF}" type="datetime1">
              <a:rPr lang="en-US" smtClean="0"/>
              <a:t>4/7/2018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8425A3-8B1D-4985-844C-C5C5D7964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C8EED-8632-4EC1-948A-6EB230CE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9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1D2648-32B3-4A0D-A73C-C09947E22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114E-E697-42CB-9C6F-77A44C577D43}" type="datetime1">
              <a:rPr lang="en-US" smtClean="0"/>
              <a:t>4/7/2018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A1634-B358-4B2B-BA8A-735F9A9FA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0418D-3BC0-4653-BAFD-F3DA699F2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1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D9EE8-7DA2-4160-B950-2018E830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4E40-9C04-45A2-AB98-D456846BD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BE61B-7918-43CC-A999-5333AC235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7787A-3DA5-47D6-A3AD-708989902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528-5AD1-4BAD-AE82-5412C5518D01}" type="datetime1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AB575-EB11-4684-92A5-C05E9C8B2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40027-10CB-4839-8F90-2EFC384D6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5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65E54-D472-469F-BD97-246BA5B5E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FAF114-4B51-45DB-A15A-4E8A55899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73F90-5B01-4CF4-90A9-B30FF2487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DE74F-B85C-4D60-A545-D19BD8F77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80A-6A94-4E3C-96A0-AD2CD8130752}" type="datetime1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53605-232B-4EB0-9364-256C2D5FE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D011D-91B3-4954-BE46-5C3027D52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8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E6B229-4385-4855-A175-1F3E58EA9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3C4B4-7B33-4429-AB82-09836D03D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B7A32-30EA-4181-8BA6-607E08F15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B531D-45E9-4514-A690-1DFE5F969A24}" type="datetime1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82A50-9EF8-41BA-A967-171DCE126F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18205-9F5C-4188-98C8-03A621F36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75066-7813-4A18-96A4-767EA7BF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2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ellsideresearcher.com/" TargetMode="External"/><Relationship Id="rId2" Type="http://schemas.openxmlformats.org/officeDocument/2006/relationships/hyperlink" Target="http://www.screencast.com/t/9Dl9VRqj55C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05DC4F2-0E0A-4C72-958D-FF8950832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0996" y="1621767"/>
            <a:ext cx="9144000" cy="2359909"/>
          </a:xfrm>
        </p:spPr>
        <p:txBody>
          <a:bodyPr>
            <a:normAutofit fontScale="92500" lnSpcReduction="20000"/>
          </a:bodyPr>
          <a:lstStyle/>
          <a:p>
            <a:r>
              <a:rPr lang="en-US" sz="4100" dirty="0">
                <a:solidFill>
                  <a:srgbClr val="7030A0"/>
                </a:solidFill>
              </a:rPr>
              <a:t>2018 Stock Pitch Competition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sz="3400" dirty="0">
                <a:solidFill>
                  <a:srgbClr val="7030A0"/>
                </a:solidFill>
              </a:rPr>
              <a:t>Kick-off!</a:t>
            </a:r>
          </a:p>
          <a:p>
            <a:endParaRPr lang="en-US" sz="3400" dirty="0">
              <a:solidFill>
                <a:srgbClr val="7030A0"/>
              </a:solidFill>
            </a:endParaRPr>
          </a:p>
          <a:p>
            <a:r>
              <a:rPr lang="en-US" sz="3400" dirty="0">
                <a:solidFill>
                  <a:srgbClr val="7030A0"/>
                </a:solidFill>
              </a:rPr>
              <a:t>4/7/2018</a:t>
            </a:r>
          </a:p>
        </p:txBody>
      </p:sp>
      <p:pic>
        <p:nvPicPr>
          <p:cNvPr id="1026" name="Picture 2" descr="Stern">
            <a:extLst>
              <a:ext uri="{FF2B5EF4-FFF2-40B4-BE49-F238E27FC236}">
                <a16:creationId xmlns:a16="http://schemas.microsoft.com/office/drawing/2014/main" id="{77BA75AC-4C24-487A-B3BF-DDD95896A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430" y="4082752"/>
            <a:ext cx="94297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81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423B1-0CED-40AF-8D25-50C492D49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672" y="157833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Stern Investment Management and Research club (SIMR) is a committed group of more than 400 NYU Stern MBA students actively engaged in the professional and academic investment management community. </a:t>
            </a:r>
          </a:p>
          <a:p>
            <a:r>
              <a:rPr lang="en-US" dirty="0"/>
              <a:t>Members are pursuing careers in:</a:t>
            </a:r>
          </a:p>
          <a:p>
            <a:pPr lvl="1"/>
            <a:r>
              <a:rPr lang="en-US" dirty="0"/>
              <a:t>Investment Management</a:t>
            </a:r>
          </a:p>
          <a:p>
            <a:pPr lvl="1"/>
            <a:r>
              <a:rPr lang="en-US" dirty="0"/>
              <a:t>Buy-side Research</a:t>
            </a:r>
          </a:p>
          <a:p>
            <a:pPr lvl="1"/>
            <a:r>
              <a:rPr lang="en-US" dirty="0"/>
              <a:t>Sell-side Research</a:t>
            </a:r>
          </a:p>
          <a:p>
            <a:pPr lvl="1"/>
            <a:r>
              <a:rPr lang="en-US" dirty="0"/>
              <a:t>Private Wealth Management</a:t>
            </a:r>
          </a:p>
          <a:p>
            <a:pPr lvl="1"/>
            <a:r>
              <a:rPr lang="en-US" dirty="0"/>
              <a:t>Sales and Trading</a:t>
            </a:r>
          </a:p>
          <a:p>
            <a:pPr lvl="1"/>
            <a:r>
              <a:rPr lang="en-US" dirty="0"/>
              <a:t>Hedge Funds</a:t>
            </a:r>
          </a:p>
          <a:p>
            <a:endParaRPr lang="en-US" dirty="0"/>
          </a:p>
        </p:txBody>
      </p:sp>
      <p:pic>
        <p:nvPicPr>
          <p:cNvPr id="4" name="Picture 2" descr="Stern">
            <a:extLst>
              <a:ext uri="{FF2B5EF4-FFF2-40B4-BE49-F238E27FC236}">
                <a16:creationId xmlns:a16="http://schemas.microsoft.com/office/drawing/2014/main" id="{781F010A-D14B-44A6-9DAF-3C11163C4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79" y="334760"/>
            <a:ext cx="94297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4C120-D037-415B-8572-4A5C3D42B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4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39D28-AF44-4C07-8F0D-6B3DF7E84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Modified Gordon Growth Model</a:t>
            </a:r>
          </a:p>
          <a:p>
            <a:pPr marL="0" indent="0">
              <a:buNone/>
            </a:pPr>
            <a:r>
              <a:rPr lang="en-US" dirty="0"/>
              <a:t>Return of a stock can be broken into 3 components:</a:t>
            </a:r>
          </a:p>
          <a:p>
            <a:pPr marL="457200" lvl="1" indent="0">
              <a:buNone/>
            </a:pPr>
            <a:r>
              <a:rPr lang="en-US" sz="3200" dirty="0"/>
              <a:t>1) Per share Growth</a:t>
            </a:r>
          </a:p>
          <a:p>
            <a:pPr marL="457200" lvl="1" indent="0">
              <a:buNone/>
            </a:pPr>
            <a:r>
              <a:rPr lang="en-US" sz="3200" dirty="0"/>
              <a:t>2) Percentage change in Multiple (valuation) </a:t>
            </a:r>
          </a:p>
          <a:p>
            <a:pPr marL="457200" lvl="1" indent="0">
              <a:buNone/>
            </a:pPr>
            <a:r>
              <a:rPr lang="en-US" sz="3200" dirty="0"/>
              <a:t>3) Dividend Yield (as we are public market investors) </a:t>
            </a:r>
          </a:p>
          <a:p>
            <a:pPr marL="457200" lvl="1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dirty="0"/>
              <a:t>Fundamental Growth (measured in CAGR) is an important factor to investing and will largely determine your total return.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3E6C6-37BA-4E24-8596-37DD2AB4C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55767D0-86EA-45DC-85F7-8F50B7D72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u="sng" dirty="0">
                <a:solidFill>
                  <a:srgbClr val="7030A0"/>
                </a:solidFill>
              </a:rPr>
              <a:t>2018 SIMR Stock Pitch Competition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Investing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3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813DA-38F6-441E-AAB0-D90DAD63A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31780" cy="4351338"/>
          </a:xfrm>
        </p:spPr>
        <p:txBody>
          <a:bodyPr>
            <a:normAutofit/>
          </a:bodyPr>
          <a:lstStyle/>
          <a:p>
            <a:r>
              <a:rPr lang="en-US" dirty="0"/>
              <a:t>Recommendation </a:t>
            </a:r>
          </a:p>
          <a:p>
            <a:r>
              <a:rPr lang="en-US" dirty="0"/>
              <a:t>Rationale</a:t>
            </a:r>
          </a:p>
          <a:p>
            <a:r>
              <a:rPr lang="en-US" dirty="0"/>
              <a:t>Add-ons</a:t>
            </a:r>
          </a:p>
          <a:p>
            <a:r>
              <a:rPr lang="en-US" dirty="0"/>
              <a:t>Rehearsal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2"/>
              </a:rPr>
              <a:t>Video Link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Daniel Martins, Stern alumni and founder: </a:t>
            </a:r>
            <a:r>
              <a:rPr lang="en-US" u="sng" dirty="0">
                <a:hlinkClick r:id="rId3"/>
              </a:rPr>
              <a:t>sellsideresearcher.com</a:t>
            </a:r>
            <a:r>
              <a:rPr lang="en-US" dirty="0"/>
              <a:t> </a:t>
            </a:r>
          </a:p>
          <a:p>
            <a:endParaRPr lang="en-US" u="sng" dirty="0">
              <a:hlinkClick r:id="rId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B66BA-D67A-4E69-A09B-0A5398AB3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8BDCD97-51B2-4C96-8DC6-38E73A40F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en-US" u="sng" dirty="0">
                <a:solidFill>
                  <a:srgbClr val="7030A0"/>
                </a:solidFill>
              </a:rPr>
              <a:t>2018 SIMR Stock Pitch Competition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Stock Pitch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7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D16C4-145D-4C6F-95A3-927B159EA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7030A0"/>
                </a:solidFill>
              </a:rPr>
              <a:t>2018 SIMR Stock Pitch Competition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Structure (Saturday April, 28</a:t>
            </a:r>
            <a:r>
              <a:rPr lang="en-US" baseline="30000" dirty="0">
                <a:solidFill>
                  <a:srgbClr val="7030A0"/>
                </a:solidFill>
              </a:rPr>
              <a:t>th</a:t>
            </a:r>
            <a:r>
              <a:rPr lang="en-US" dirty="0">
                <a:solidFill>
                  <a:srgbClr val="7030A0"/>
                </a:solidFill>
              </a:rPr>
              <a:t> 4pm)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77D6F-E371-4F79-A9DD-376A74E4B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261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Prepared materials submitted to SIRM in advance of competition</a:t>
            </a:r>
          </a:p>
          <a:p>
            <a:r>
              <a:rPr lang="en-US" dirty="0"/>
              <a:t>Present stock pitch to judges and spectators</a:t>
            </a:r>
          </a:p>
          <a:p>
            <a:pPr lvl="1"/>
            <a:r>
              <a:rPr lang="en-US" dirty="0"/>
              <a:t>10 minutes for presentation</a:t>
            </a:r>
          </a:p>
          <a:p>
            <a:pPr lvl="1"/>
            <a:r>
              <a:rPr lang="en-US" dirty="0"/>
              <a:t>10 minutes available for Q&amp;A</a:t>
            </a:r>
          </a:p>
          <a:p>
            <a:r>
              <a:rPr lang="en-US" dirty="0"/>
              <a:t>Judges will evaluate presentations and provide written</a:t>
            </a:r>
          </a:p>
          <a:p>
            <a:pPr lvl="1"/>
            <a:r>
              <a:rPr lang="en-US" dirty="0"/>
              <a:t>Overall investment merit</a:t>
            </a:r>
          </a:p>
          <a:p>
            <a:pPr lvl="1"/>
            <a:r>
              <a:rPr lang="en-US" dirty="0"/>
              <a:t>Risk-adjusted return</a:t>
            </a:r>
          </a:p>
          <a:p>
            <a:pPr lvl="1"/>
            <a:r>
              <a:rPr lang="en-US" dirty="0"/>
              <a:t>Presentation</a:t>
            </a:r>
          </a:p>
          <a:p>
            <a:pPr lvl="1"/>
            <a:r>
              <a:rPr lang="en-US" dirty="0"/>
              <a:t>Written materials</a:t>
            </a:r>
          </a:p>
          <a:p>
            <a:pPr lvl="1"/>
            <a:r>
              <a:rPr lang="en-US" dirty="0"/>
              <a:t>Creativity</a:t>
            </a:r>
          </a:p>
          <a:p>
            <a:r>
              <a:rPr lang="en-US" dirty="0"/>
              <a:t>Award Ceremony</a:t>
            </a:r>
          </a:p>
          <a:p>
            <a:r>
              <a:rPr lang="en-US" dirty="0"/>
              <a:t>Networking Happy Hour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E125DA-D170-4054-9614-F8FB9B9D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68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B5C2-E274-4DCD-85AF-744E10FE8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674"/>
            <a:ext cx="10515600" cy="1603931"/>
          </a:xfrm>
        </p:spPr>
        <p:txBody>
          <a:bodyPr/>
          <a:lstStyle/>
          <a:p>
            <a:r>
              <a:rPr lang="en-US" u="sng" dirty="0">
                <a:solidFill>
                  <a:srgbClr val="7030A0"/>
                </a:solidFill>
              </a:rPr>
              <a:t>2018 SIMR Stock Pitch Competition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Key 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49A91-106C-4E53-B73E-5E920D469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735"/>
            <a:ext cx="10515600" cy="5265119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4/15</a:t>
            </a:r>
            <a:r>
              <a:rPr lang="en-US" dirty="0"/>
              <a:t>, 11:59pm - Deadline to apply</a:t>
            </a:r>
          </a:p>
          <a:p>
            <a:r>
              <a:rPr lang="en-US" dirty="0">
                <a:solidFill>
                  <a:srgbClr val="7030A0"/>
                </a:solidFill>
              </a:rPr>
              <a:t>4/21</a:t>
            </a:r>
            <a:r>
              <a:rPr lang="en-US" dirty="0"/>
              <a:t>, 11:59pm - Submit presentation roster (team or individual)</a:t>
            </a:r>
          </a:p>
          <a:p>
            <a:pPr marL="0" indent="0">
              <a:buNone/>
            </a:pPr>
            <a:r>
              <a:rPr lang="en-US" dirty="0"/>
              <a:t>		          Stock that you are pitching, </a:t>
            </a:r>
          </a:p>
          <a:p>
            <a:pPr marL="0" indent="0">
              <a:buNone/>
            </a:pPr>
            <a:r>
              <a:rPr lang="en-US" dirty="0"/>
              <a:t>		          1 page summary of your research approach</a:t>
            </a:r>
          </a:p>
          <a:p>
            <a:r>
              <a:rPr lang="en-US" dirty="0">
                <a:solidFill>
                  <a:srgbClr val="7030A0"/>
                </a:solidFill>
              </a:rPr>
              <a:t>4/25</a:t>
            </a:r>
            <a:r>
              <a:rPr lang="en-US" dirty="0"/>
              <a:t>, 11:59pm - Submit 1 paragraph pitch summary (50 words max)</a:t>
            </a:r>
          </a:p>
          <a:p>
            <a:pPr marL="0" indent="0">
              <a:buNone/>
            </a:pPr>
            <a:r>
              <a:rPr lang="en-US" dirty="0"/>
              <a:t>	                     Deck for presentation</a:t>
            </a:r>
          </a:p>
          <a:p>
            <a:pPr marL="0" indent="0">
              <a:buNone/>
            </a:pPr>
            <a:r>
              <a:rPr lang="en-US" dirty="0"/>
              <a:t>                                 Any additional materials for judges’ consideration</a:t>
            </a:r>
          </a:p>
          <a:p>
            <a:r>
              <a:rPr lang="en-US" dirty="0">
                <a:solidFill>
                  <a:srgbClr val="7030A0"/>
                </a:solidFill>
              </a:rPr>
              <a:t>4/28</a:t>
            </a:r>
            <a:r>
              <a:rPr lang="en-US" dirty="0"/>
              <a:t>, 4:00pm     -  </a:t>
            </a:r>
            <a:r>
              <a:rPr lang="en-US" dirty="0">
                <a:solidFill>
                  <a:srgbClr val="7030A0"/>
                </a:solidFill>
              </a:rPr>
              <a:t>Stock Pitch Competition!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Stern">
            <a:extLst>
              <a:ext uri="{FF2B5EF4-FFF2-40B4-BE49-F238E27FC236}">
                <a16:creationId xmlns:a16="http://schemas.microsoft.com/office/drawing/2014/main" id="{7312FD67-504A-4882-9802-FB651FA20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2732"/>
            <a:ext cx="10242311" cy="105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FA082C-3B3E-4935-82BA-995E1371D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3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4989C-8AFB-48EA-8252-0D8E51119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Judges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1A903-9FB4-4D78-A42A-3F2060865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Industry professionals</a:t>
            </a:r>
          </a:p>
          <a:p>
            <a:r>
              <a:rPr lang="en-US" dirty="0">
                <a:solidFill>
                  <a:srgbClr val="7030A0"/>
                </a:solidFill>
              </a:rPr>
              <a:t>NYU Alumni </a:t>
            </a:r>
          </a:p>
          <a:p>
            <a:pPr lvl="1"/>
            <a:r>
              <a:rPr lang="en-US" dirty="0"/>
              <a:t>-James </a:t>
            </a:r>
            <a:r>
              <a:rPr lang="en-US" dirty="0" err="1"/>
              <a:t>Davolos</a:t>
            </a:r>
            <a:r>
              <a:rPr lang="en-US" dirty="0"/>
              <a:t>, </a:t>
            </a:r>
            <a:r>
              <a:rPr lang="en-US" dirty="0" err="1"/>
              <a:t>Porftolio</a:t>
            </a:r>
            <a:r>
              <a:rPr lang="en-US" dirty="0"/>
              <a:t> Manager at Horizon Kinetics ($5B </a:t>
            </a:r>
            <a:r>
              <a:rPr lang="en-US" dirty="0" err="1"/>
              <a:t>aum</a:t>
            </a:r>
            <a:r>
              <a:rPr lang="en-US" dirty="0"/>
              <a:t>) </a:t>
            </a:r>
          </a:p>
          <a:p>
            <a:pPr lvl="1"/>
            <a:r>
              <a:rPr lang="en-US" dirty="0"/>
              <a:t>-Evan Ratner, Analyst at Levin Capital ($7B </a:t>
            </a:r>
            <a:r>
              <a:rPr lang="en-US" dirty="0" err="1"/>
              <a:t>aum</a:t>
            </a:r>
            <a:r>
              <a:rPr lang="en-US" dirty="0"/>
              <a:t>) </a:t>
            </a:r>
          </a:p>
          <a:p>
            <a:pPr lvl="1"/>
            <a:r>
              <a:rPr lang="en-US" dirty="0"/>
              <a:t>-Neel Kulkarni, Equity Research Associate at Credit Suisse </a:t>
            </a:r>
          </a:p>
          <a:p>
            <a:pPr lvl="1"/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2" descr="Stern">
            <a:extLst>
              <a:ext uri="{FF2B5EF4-FFF2-40B4-BE49-F238E27FC236}">
                <a16:creationId xmlns:a16="http://schemas.microsoft.com/office/drawing/2014/main" id="{CF13363C-6820-41E8-BDB7-15CA16F46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8" y="5635250"/>
            <a:ext cx="10515600" cy="108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A244C5-3CE8-4FB6-A0EB-99414FE2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8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3A8B-8E4E-4CC2-BEB4-2FC77E7CA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305" y="1419562"/>
            <a:ext cx="8228688" cy="2738370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solidFill>
                  <a:srgbClr val="7030A0"/>
                </a:solidFill>
              </a:rPr>
              <a:t>Questions?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Contact: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Chris Gibson: cg3008@stern.nyu.edu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Dan Stark: ds5508@stern.nyu.edu</a:t>
            </a:r>
            <a:br>
              <a:rPr lang="en-US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2" descr="Stern">
            <a:extLst>
              <a:ext uri="{FF2B5EF4-FFF2-40B4-BE49-F238E27FC236}">
                <a16:creationId xmlns:a16="http://schemas.microsoft.com/office/drawing/2014/main" id="{2627B57A-D914-4C5B-9169-56D09D0150D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349" y="4206312"/>
            <a:ext cx="10515600" cy="108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04B20B-14CA-4A44-B7DE-BF2F828A0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5066-7813-4A18-96A4-767EA7BF6AB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61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217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2018 SIMR Stock Pitch Competition Investing Basics</vt:lpstr>
      <vt:lpstr>2018 SIMR Stock Pitch Competition Stock Pitch Basics</vt:lpstr>
      <vt:lpstr>2018 SIMR Stock Pitch Competition Structure (Saturday April, 28th 4pm)</vt:lpstr>
      <vt:lpstr>2018 SIMR Stock Pitch Competition  Key Dates</vt:lpstr>
      <vt:lpstr>Judges</vt:lpstr>
      <vt:lpstr>Questions? Contact:  Chris Gibson: cg3008@stern.nyu.edu Dan Stark: ds5508@stern.nyu.edu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Gibson</dc:creator>
  <cp:lastModifiedBy>Daniel Stark</cp:lastModifiedBy>
  <cp:revision>22</cp:revision>
  <dcterms:created xsi:type="dcterms:W3CDTF">2018-04-07T12:05:37Z</dcterms:created>
  <dcterms:modified xsi:type="dcterms:W3CDTF">2018-04-07T16:28:20Z</dcterms:modified>
</cp:coreProperties>
</file>