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38"/>
  </p:notesMasterIdLst>
  <p:handoutMasterIdLst>
    <p:handoutMasterId r:id="rId39"/>
  </p:handoutMasterIdLst>
  <p:sldIdLst>
    <p:sldId id="257" r:id="rId2"/>
    <p:sldId id="332" r:id="rId3"/>
    <p:sldId id="314" r:id="rId4"/>
    <p:sldId id="335" r:id="rId5"/>
    <p:sldId id="330" r:id="rId6"/>
    <p:sldId id="331" r:id="rId7"/>
    <p:sldId id="263" r:id="rId8"/>
    <p:sldId id="260" r:id="rId9"/>
    <p:sldId id="297" r:id="rId10"/>
    <p:sldId id="261" r:id="rId11"/>
    <p:sldId id="301" r:id="rId12"/>
    <p:sldId id="315" r:id="rId13"/>
    <p:sldId id="316" r:id="rId14"/>
    <p:sldId id="317" r:id="rId15"/>
    <p:sldId id="319" r:id="rId16"/>
    <p:sldId id="320" r:id="rId17"/>
    <p:sldId id="322" r:id="rId18"/>
    <p:sldId id="324" r:id="rId19"/>
    <p:sldId id="325" r:id="rId20"/>
    <p:sldId id="327" r:id="rId21"/>
    <p:sldId id="328" r:id="rId22"/>
    <p:sldId id="329" r:id="rId23"/>
    <p:sldId id="311" r:id="rId24"/>
    <p:sldId id="299" r:id="rId25"/>
    <p:sldId id="298" r:id="rId26"/>
    <p:sldId id="306" r:id="rId27"/>
    <p:sldId id="294" r:id="rId28"/>
    <p:sldId id="271" r:id="rId29"/>
    <p:sldId id="272" r:id="rId30"/>
    <p:sldId id="313" r:id="rId31"/>
    <p:sldId id="274" r:id="rId32"/>
    <p:sldId id="275" r:id="rId33"/>
    <p:sldId id="276" r:id="rId34"/>
    <p:sldId id="296" r:id="rId35"/>
    <p:sldId id="269" r:id="rId36"/>
    <p:sldId id="302" r:id="rId3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1A72"/>
    <a:srgbClr val="660087"/>
    <a:srgbClr val="969696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232" autoAdjust="0"/>
  </p:normalViewPr>
  <p:slideViewPr>
    <p:cSldViewPr>
      <p:cViewPr varScale="1">
        <p:scale>
          <a:sx n="91" d="100"/>
          <a:sy n="91" d="100"/>
        </p:scale>
        <p:origin x="-56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1D96DD-CB55-4C7B-9367-F0CE81345DC4}" type="doc">
      <dgm:prSet loTypeId="urn:microsoft.com/office/officeart/2005/8/layout/bProcess4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C567E666-3001-4F25-AB9E-C7872CC933B2}">
      <dgm:prSet phldrT="[Text]"/>
      <dgm:spPr/>
      <dgm:t>
        <a:bodyPr/>
        <a:lstStyle/>
        <a:p>
          <a:r>
            <a:rPr lang="en-US" dirty="0" smtClean="0"/>
            <a:t>Generate Event Idea </a:t>
          </a:r>
        </a:p>
        <a:p>
          <a:r>
            <a:rPr lang="en-US" dirty="0" smtClean="0"/>
            <a:t>3 months in advance</a:t>
          </a:r>
          <a:endParaRPr lang="en-US" dirty="0"/>
        </a:p>
      </dgm:t>
    </dgm:pt>
    <dgm:pt modelId="{96ACA928-FFA6-4582-A6CF-6973DBEE973D}" type="parTrans" cxnId="{C6CD6EE5-81A3-4395-89B5-C0E23E26B9BC}">
      <dgm:prSet/>
      <dgm:spPr/>
      <dgm:t>
        <a:bodyPr/>
        <a:lstStyle/>
        <a:p>
          <a:endParaRPr lang="en-US"/>
        </a:p>
      </dgm:t>
    </dgm:pt>
    <dgm:pt modelId="{28E2E0DE-5BEE-45E8-9DC7-AF0F0CAE1464}" type="sibTrans" cxnId="{C6CD6EE5-81A3-4395-89B5-C0E23E26B9BC}">
      <dgm:prSet/>
      <dgm:spPr/>
      <dgm:t>
        <a:bodyPr/>
        <a:lstStyle/>
        <a:p>
          <a:endParaRPr lang="en-US"/>
        </a:p>
      </dgm:t>
    </dgm:pt>
    <dgm:pt modelId="{9A968982-6FC3-4925-80E2-C40D81A8852D}">
      <dgm:prSet phldrT="[Text]"/>
      <dgm:spPr/>
      <dgm:t>
        <a:bodyPr/>
        <a:lstStyle/>
        <a:p>
          <a:r>
            <a:rPr lang="en-US" dirty="0" smtClean="0"/>
            <a:t>Select venue/rooms</a:t>
          </a:r>
        </a:p>
        <a:p>
          <a:r>
            <a:rPr lang="en-US" dirty="0" smtClean="0"/>
            <a:t>High level logistics</a:t>
          </a:r>
          <a:endParaRPr lang="en-US" dirty="0"/>
        </a:p>
      </dgm:t>
    </dgm:pt>
    <dgm:pt modelId="{D651C97F-9BFA-4435-8C52-74D9AD763C5C}" type="parTrans" cxnId="{38306E07-C189-41CC-8FBD-304188F916DA}">
      <dgm:prSet/>
      <dgm:spPr/>
      <dgm:t>
        <a:bodyPr/>
        <a:lstStyle/>
        <a:p>
          <a:endParaRPr lang="en-US"/>
        </a:p>
      </dgm:t>
    </dgm:pt>
    <dgm:pt modelId="{A10721BC-4CBD-4044-B57A-FDF3A9071D29}" type="sibTrans" cxnId="{38306E07-C189-41CC-8FBD-304188F916DA}">
      <dgm:prSet/>
      <dgm:spPr/>
      <dgm:t>
        <a:bodyPr/>
        <a:lstStyle/>
        <a:p>
          <a:endParaRPr lang="en-US"/>
        </a:p>
      </dgm:t>
    </dgm:pt>
    <dgm:pt modelId="{7091A182-3D22-4CAD-8C43-036144EEB260}">
      <dgm:prSet phldrT="[Text]"/>
      <dgm:spPr/>
      <dgm:t>
        <a:bodyPr/>
        <a:lstStyle/>
        <a:p>
          <a:r>
            <a:rPr lang="en-US" dirty="0" smtClean="0"/>
            <a:t>Meet with Office of Student Engagement to discuss timing and planning </a:t>
          </a:r>
        </a:p>
        <a:p>
          <a:r>
            <a:rPr lang="en-US" dirty="0" smtClean="0"/>
            <a:t>2 months in advance</a:t>
          </a:r>
          <a:endParaRPr lang="en-US" dirty="0"/>
        </a:p>
      </dgm:t>
    </dgm:pt>
    <dgm:pt modelId="{D9AC8FA4-6F59-4E78-AC11-12B47131E00C}" type="parTrans" cxnId="{E77D0121-0FAA-484E-BD35-1C5068F12328}">
      <dgm:prSet/>
      <dgm:spPr/>
      <dgm:t>
        <a:bodyPr/>
        <a:lstStyle/>
        <a:p>
          <a:endParaRPr lang="en-US"/>
        </a:p>
      </dgm:t>
    </dgm:pt>
    <dgm:pt modelId="{471DAB42-2140-41B1-80A3-4B4A686F3A5E}" type="sibTrans" cxnId="{E77D0121-0FAA-484E-BD35-1C5068F12328}">
      <dgm:prSet/>
      <dgm:spPr/>
      <dgm:t>
        <a:bodyPr/>
        <a:lstStyle/>
        <a:p>
          <a:endParaRPr lang="en-US"/>
        </a:p>
      </dgm:t>
    </dgm:pt>
    <dgm:pt modelId="{C44E3CE0-AA07-4EC2-8944-9FC54EAC6B6B}">
      <dgm:prSet phldrT="[Text]"/>
      <dgm:spPr/>
      <dgm:t>
        <a:bodyPr/>
        <a:lstStyle/>
        <a:p>
          <a:r>
            <a:rPr lang="en-US" dirty="0" smtClean="0"/>
            <a:t>Submit contract, invoice, insurance information, supplier form at least 6 weeks in advance</a:t>
          </a:r>
          <a:endParaRPr lang="en-US" dirty="0"/>
        </a:p>
      </dgm:t>
    </dgm:pt>
    <dgm:pt modelId="{1CE51E0F-7BD4-4F40-AC41-538FBD804FF4}" type="parTrans" cxnId="{5266F98A-691F-41EB-8A1D-71CF9CF8C2F2}">
      <dgm:prSet/>
      <dgm:spPr/>
      <dgm:t>
        <a:bodyPr/>
        <a:lstStyle/>
        <a:p>
          <a:endParaRPr lang="en-US"/>
        </a:p>
      </dgm:t>
    </dgm:pt>
    <dgm:pt modelId="{950C734F-51D2-48E8-A537-BE280FEAD4B4}" type="sibTrans" cxnId="{5266F98A-691F-41EB-8A1D-71CF9CF8C2F2}">
      <dgm:prSet/>
      <dgm:spPr/>
      <dgm:t>
        <a:bodyPr/>
        <a:lstStyle/>
        <a:p>
          <a:endParaRPr lang="en-US"/>
        </a:p>
      </dgm:t>
    </dgm:pt>
    <dgm:pt modelId="{DA6A920B-11E3-4A8A-8106-BFBEE1BFD0BA}">
      <dgm:prSet phldrT="[Text]"/>
      <dgm:spPr/>
      <dgm:t>
        <a:bodyPr/>
        <a:lstStyle/>
        <a:p>
          <a:r>
            <a:rPr lang="en-US" dirty="0" smtClean="0"/>
            <a:t>Market event: Posters, Facebook, CampusGroups</a:t>
          </a:r>
          <a:endParaRPr lang="en-US" dirty="0"/>
        </a:p>
      </dgm:t>
    </dgm:pt>
    <dgm:pt modelId="{5558F5EB-2BE3-4767-8E39-7ABF51B23D53}" type="parTrans" cxnId="{24F712CB-4E78-4641-A34D-0C025FE9773A}">
      <dgm:prSet/>
      <dgm:spPr/>
      <dgm:t>
        <a:bodyPr/>
        <a:lstStyle/>
        <a:p>
          <a:endParaRPr lang="en-US"/>
        </a:p>
      </dgm:t>
    </dgm:pt>
    <dgm:pt modelId="{3B884793-BDD0-4DE7-AD38-DE7BEE8593E6}" type="sibTrans" cxnId="{24F712CB-4E78-4641-A34D-0C025FE9773A}">
      <dgm:prSet/>
      <dgm:spPr/>
      <dgm:t>
        <a:bodyPr/>
        <a:lstStyle/>
        <a:p>
          <a:endParaRPr lang="en-US"/>
        </a:p>
      </dgm:t>
    </dgm:pt>
    <dgm:pt modelId="{F32FAECA-DB29-4823-A277-8B1602222F6F}">
      <dgm:prSet phldrT="[Text]"/>
      <dgm:spPr/>
      <dgm:t>
        <a:bodyPr/>
        <a:lstStyle/>
        <a:p>
          <a:r>
            <a:rPr lang="en-US" dirty="0" smtClean="0"/>
            <a:t>Submit SERF and media request form</a:t>
          </a:r>
        </a:p>
        <a:p>
          <a:r>
            <a:rPr lang="en-US" dirty="0" smtClean="0"/>
            <a:t>At least 2 weeks in advance</a:t>
          </a:r>
          <a:endParaRPr lang="en-US" dirty="0"/>
        </a:p>
      </dgm:t>
    </dgm:pt>
    <dgm:pt modelId="{BD9B94A1-3CBE-45AA-BA41-F9801746178D}" type="parTrans" cxnId="{5EB9C488-5F9A-4319-B7A0-28B49BC9FDC0}">
      <dgm:prSet/>
      <dgm:spPr/>
      <dgm:t>
        <a:bodyPr/>
        <a:lstStyle/>
        <a:p>
          <a:endParaRPr lang="en-US"/>
        </a:p>
      </dgm:t>
    </dgm:pt>
    <dgm:pt modelId="{4241CBAA-AD82-46B3-8DBC-A658CE66DA65}" type="sibTrans" cxnId="{5EB9C488-5F9A-4319-B7A0-28B49BC9FDC0}">
      <dgm:prSet/>
      <dgm:spPr/>
      <dgm:t>
        <a:bodyPr/>
        <a:lstStyle/>
        <a:p>
          <a:endParaRPr lang="en-US"/>
        </a:p>
      </dgm:t>
    </dgm:pt>
    <dgm:pt modelId="{F4203549-70C7-4DA2-819E-6DD9A89711FC}">
      <dgm:prSet phldrT="[Text]"/>
      <dgm:spPr/>
      <dgm:t>
        <a:bodyPr/>
        <a:lstStyle/>
        <a:p>
          <a:r>
            <a:rPr lang="en-US" dirty="0" smtClean="0"/>
            <a:t>Confirm logistics at least 1 week in advance with OSE</a:t>
          </a:r>
          <a:endParaRPr lang="en-US" dirty="0"/>
        </a:p>
      </dgm:t>
    </dgm:pt>
    <dgm:pt modelId="{BFEBC38F-009B-4077-A459-21BB41487D4A}" type="parTrans" cxnId="{5CA6FB8C-AAB1-4F17-96E0-B0C4890A42DD}">
      <dgm:prSet/>
      <dgm:spPr/>
      <dgm:t>
        <a:bodyPr/>
        <a:lstStyle/>
        <a:p>
          <a:endParaRPr lang="en-US"/>
        </a:p>
      </dgm:t>
    </dgm:pt>
    <dgm:pt modelId="{C1017A7E-960A-467A-8C0A-31C206D24560}" type="sibTrans" cxnId="{5CA6FB8C-AAB1-4F17-96E0-B0C4890A42DD}">
      <dgm:prSet/>
      <dgm:spPr/>
      <dgm:t>
        <a:bodyPr/>
        <a:lstStyle/>
        <a:p>
          <a:endParaRPr lang="en-US"/>
        </a:p>
      </dgm:t>
    </dgm:pt>
    <dgm:pt modelId="{676E6513-8C14-43F6-A357-E1D69BCF33D3}">
      <dgm:prSet phldrT="[Text]"/>
      <dgm:spPr/>
      <dgm:t>
        <a:bodyPr/>
        <a:lstStyle/>
        <a:p>
          <a:r>
            <a:rPr lang="en-US" dirty="0" smtClean="0"/>
            <a:t>AWESOME EVENT!</a:t>
          </a:r>
          <a:endParaRPr lang="en-US" dirty="0"/>
        </a:p>
      </dgm:t>
    </dgm:pt>
    <dgm:pt modelId="{7E612DF3-8B8B-49FD-8043-978C91518FD6}" type="parTrans" cxnId="{C181E469-56BF-436F-82AA-BAFD9BE2803F}">
      <dgm:prSet/>
      <dgm:spPr/>
      <dgm:t>
        <a:bodyPr/>
        <a:lstStyle/>
        <a:p>
          <a:endParaRPr lang="en-US"/>
        </a:p>
      </dgm:t>
    </dgm:pt>
    <dgm:pt modelId="{1FBAAA35-0CD0-42E8-B397-9765D844D4C1}" type="sibTrans" cxnId="{C181E469-56BF-436F-82AA-BAFD9BE2803F}">
      <dgm:prSet/>
      <dgm:spPr/>
      <dgm:t>
        <a:bodyPr/>
        <a:lstStyle/>
        <a:p>
          <a:endParaRPr lang="en-US"/>
        </a:p>
      </dgm:t>
    </dgm:pt>
    <dgm:pt modelId="{AB00A91F-56DC-4A51-BA89-5AFE1529A8F6}">
      <dgm:prSet phldrT="[Text]"/>
      <dgm:spPr/>
      <dgm:t>
        <a:bodyPr/>
        <a:lstStyle/>
        <a:p>
          <a:r>
            <a:rPr lang="en-US" dirty="0" smtClean="0"/>
            <a:t>OSE/Club Debrief</a:t>
          </a:r>
        </a:p>
        <a:p>
          <a:r>
            <a:rPr lang="en-US" dirty="0" smtClean="0"/>
            <a:t>Within 2 weeks of event</a:t>
          </a:r>
          <a:endParaRPr lang="en-US" dirty="0"/>
        </a:p>
      </dgm:t>
    </dgm:pt>
    <dgm:pt modelId="{6B04D39B-FD36-4EA0-A2EC-58A849CADD0C}" type="parTrans" cxnId="{D1EDDB75-1E98-491A-8EEA-14D3B558DBE8}">
      <dgm:prSet/>
      <dgm:spPr/>
      <dgm:t>
        <a:bodyPr/>
        <a:lstStyle/>
        <a:p>
          <a:endParaRPr lang="en-US"/>
        </a:p>
      </dgm:t>
    </dgm:pt>
    <dgm:pt modelId="{B136BEEB-B681-4C37-92D3-1E3B0D6BBE65}" type="sibTrans" cxnId="{D1EDDB75-1E98-491A-8EEA-14D3B558DBE8}">
      <dgm:prSet/>
      <dgm:spPr/>
      <dgm:t>
        <a:bodyPr/>
        <a:lstStyle/>
        <a:p>
          <a:endParaRPr lang="en-US"/>
        </a:p>
      </dgm:t>
    </dgm:pt>
    <dgm:pt modelId="{10E66BF4-BCC1-47C4-AFC8-51B24E13CFB1}" type="pres">
      <dgm:prSet presAssocID="{EA1D96DD-CB55-4C7B-9367-F0CE81345DC4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185C805E-72A1-431D-B157-4CD9AA67EEEB}" type="pres">
      <dgm:prSet presAssocID="{C567E666-3001-4F25-AB9E-C7872CC933B2}" presName="compNode" presStyleCnt="0"/>
      <dgm:spPr/>
      <dgm:t>
        <a:bodyPr/>
        <a:lstStyle/>
        <a:p>
          <a:endParaRPr lang="en-US"/>
        </a:p>
      </dgm:t>
    </dgm:pt>
    <dgm:pt modelId="{89EB671F-6E05-42BE-A439-4D94940C0DCC}" type="pres">
      <dgm:prSet presAssocID="{C567E666-3001-4F25-AB9E-C7872CC933B2}" presName="dummyConnPt" presStyleCnt="0"/>
      <dgm:spPr/>
      <dgm:t>
        <a:bodyPr/>
        <a:lstStyle/>
        <a:p>
          <a:endParaRPr lang="en-US"/>
        </a:p>
      </dgm:t>
    </dgm:pt>
    <dgm:pt modelId="{FD2A3930-D5A8-4FA7-B006-C2EF7F281DDB}" type="pres">
      <dgm:prSet presAssocID="{C567E666-3001-4F25-AB9E-C7872CC933B2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F61A93-A10B-4206-A794-D8BCFBC7E4B7}" type="pres">
      <dgm:prSet presAssocID="{28E2E0DE-5BEE-45E8-9DC7-AF0F0CAE1464}" presName="sibTrans" presStyleLbl="bgSibTrans2D1" presStyleIdx="0" presStyleCnt="8"/>
      <dgm:spPr/>
      <dgm:t>
        <a:bodyPr/>
        <a:lstStyle/>
        <a:p>
          <a:endParaRPr lang="en-US"/>
        </a:p>
      </dgm:t>
    </dgm:pt>
    <dgm:pt modelId="{DAA2557D-F627-495C-9152-91C8B9703AF5}" type="pres">
      <dgm:prSet presAssocID="{9A968982-6FC3-4925-80E2-C40D81A8852D}" presName="compNode" presStyleCnt="0"/>
      <dgm:spPr/>
      <dgm:t>
        <a:bodyPr/>
        <a:lstStyle/>
        <a:p>
          <a:endParaRPr lang="en-US"/>
        </a:p>
      </dgm:t>
    </dgm:pt>
    <dgm:pt modelId="{6F700378-B07B-491C-B6FD-92B03A68D481}" type="pres">
      <dgm:prSet presAssocID="{9A968982-6FC3-4925-80E2-C40D81A8852D}" presName="dummyConnPt" presStyleCnt="0"/>
      <dgm:spPr/>
      <dgm:t>
        <a:bodyPr/>
        <a:lstStyle/>
        <a:p>
          <a:endParaRPr lang="en-US"/>
        </a:p>
      </dgm:t>
    </dgm:pt>
    <dgm:pt modelId="{CE69524A-BCDA-4E68-AFDD-31F53B83D5D1}" type="pres">
      <dgm:prSet presAssocID="{9A968982-6FC3-4925-80E2-C40D81A8852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027714-CC90-4114-A892-C3ED3EBDCE03}" type="pres">
      <dgm:prSet presAssocID="{A10721BC-4CBD-4044-B57A-FDF3A9071D29}" presName="sibTrans" presStyleLbl="bgSibTrans2D1" presStyleIdx="1" presStyleCnt="8"/>
      <dgm:spPr/>
      <dgm:t>
        <a:bodyPr/>
        <a:lstStyle/>
        <a:p>
          <a:endParaRPr lang="en-US"/>
        </a:p>
      </dgm:t>
    </dgm:pt>
    <dgm:pt modelId="{A79D237C-1D11-427A-9ADB-78C37C619277}" type="pres">
      <dgm:prSet presAssocID="{7091A182-3D22-4CAD-8C43-036144EEB260}" presName="compNode" presStyleCnt="0"/>
      <dgm:spPr/>
      <dgm:t>
        <a:bodyPr/>
        <a:lstStyle/>
        <a:p>
          <a:endParaRPr lang="en-US"/>
        </a:p>
      </dgm:t>
    </dgm:pt>
    <dgm:pt modelId="{BFC11714-921D-4DF7-9448-904A35FA865B}" type="pres">
      <dgm:prSet presAssocID="{7091A182-3D22-4CAD-8C43-036144EEB260}" presName="dummyConnPt" presStyleCnt="0"/>
      <dgm:spPr/>
      <dgm:t>
        <a:bodyPr/>
        <a:lstStyle/>
        <a:p>
          <a:endParaRPr lang="en-US"/>
        </a:p>
      </dgm:t>
    </dgm:pt>
    <dgm:pt modelId="{987DCF45-6A38-47C8-A550-25BD66DEECCD}" type="pres">
      <dgm:prSet presAssocID="{7091A182-3D22-4CAD-8C43-036144EEB260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1CBFAF-9E30-427C-92AC-C40808DCC707}" type="pres">
      <dgm:prSet presAssocID="{471DAB42-2140-41B1-80A3-4B4A686F3A5E}" presName="sibTrans" presStyleLbl="bgSibTrans2D1" presStyleIdx="2" presStyleCnt="8"/>
      <dgm:spPr/>
      <dgm:t>
        <a:bodyPr/>
        <a:lstStyle/>
        <a:p>
          <a:endParaRPr lang="en-US"/>
        </a:p>
      </dgm:t>
    </dgm:pt>
    <dgm:pt modelId="{FFD54BE3-8353-49D3-BF8F-D47816D01B36}" type="pres">
      <dgm:prSet presAssocID="{C44E3CE0-AA07-4EC2-8944-9FC54EAC6B6B}" presName="compNode" presStyleCnt="0"/>
      <dgm:spPr/>
      <dgm:t>
        <a:bodyPr/>
        <a:lstStyle/>
        <a:p>
          <a:endParaRPr lang="en-US"/>
        </a:p>
      </dgm:t>
    </dgm:pt>
    <dgm:pt modelId="{9681775B-53CE-457A-90AB-0B48A232C2E9}" type="pres">
      <dgm:prSet presAssocID="{C44E3CE0-AA07-4EC2-8944-9FC54EAC6B6B}" presName="dummyConnPt" presStyleCnt="0"/>
      <dgm:spPr/>
      <dgm:t>
        <a:bodyPr/>
        <a:lstStyle/>
        <a:p>
          <a:endParaRPr lang="en-US"/>
        </a:p>
      </dgm:t>
    </dgm:pt>
    <dgm:pt modelId="{C1D1A3A1-6D65-4C6E-A8BD-5E7DADDD74CE}" type="pres">
      <dgm:prSet presAssocID="{C44E3CE0-AA07-4EC2-8944-9FC54EAC6B6B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9368AC-C59E-41EE-95BA-9DBFBBE57674}" type="pres">
      <dgm:prSet presAssocID="{950C734F-51D2-48E8-A537-BE280FEAD4B4}" presName="sibTrans" presStyleLbl="bgSibTrans2D1" presStyleIdx="3" presStyleCnt="8"/>
      <dgm:spPr/>
      <dgm:t>
        <a:bodyPr/>
        <a:lstStyle/>
        <a:p>
          <a:endParaRPr lang="en-US"/>
        </a:p>
      </dgm:t>
    </dgm:pt>
    <dgm:pt modelId="{74291444-9970-487B-A847-16CB42582C22}" type="pres">
      <dgm:prSet presAssocID="{DA6A920B-11E3-4A8A-8106-BFBEE1BFD0BA}" presName="compNode" presStyleCnt="0"/>
      <dgm:spPr/>
      <dgm:t>
        <a:bodyPr/>
        <a:lstStyle/>
        <a:p>
          <a:endParaRPr lang="en-US"/>
        </a:p>
      </dgm:t>
    </dgm:pt>
    <dgm:pt modelId="{EE50D748-020D-421E-B878-40741C439653}" type="pres">
      <dgm:prSet presAssocID="{DA6A920B-11E3-4A8A-8106-BFBEE1BFD0BA}" presName="dummyConnPt" presStyleCnt="0"/>
      <dgm:spPr/>
      <dgm:t>
        <a:bodyPr/>
        <a:lstStyle/>
        <a:p>
          <a:endParaRPr lang="en-US"/>
        </a:p>
      </dgm:t>
    </dgm:pt>
    <dgm:pt modelId="{CF601AA5-87E4-4049-AAC6-211C14829DB1}" type="pres">
      <dgm:prSet presAssocID="{DA6A920B-11E3-4A8A-8106-BFBEE1BFD0BA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B47A36-1669-4477-A79D-DCD259509801}" type="pres">
      <dgm:prSet presAssocID="{3B884793-BDD0-4DE7-AD38-DE7BEE8593E6}" presName="sibTrans" presStyleLbl="bgSibTrans2D1" presStyleIdx="4" presStyleCnt="8"/>
      <dgm:spPr/>
      <dgm:t>
        <a:bodyPr/>
        <a:lstStyle/>
        <a:p>
          <a:endParaRPr lang="en-US"/>
        </a:p>
      </dgm:t>
    </dgm:pt>
    <dgm:pt modelId="{40D5EAEC-AC94-4E8F-BCAA-C2CCA669429D}" type="pres">
      <dgm:prSet presAssocID="{F32FAECA-DB29-4823-A277-8B1602222F6F}" presName="compNode" presStyleCnt="0"/>
      <dgm:spPr/>
      <dgm:t>
        <a:bodyPr/>
        <a:lstStyle/>
        <a:p>
          <a:endParaRPr lang="en-US"/>
        </a:p>
      </dgm:t>
    </dgm:pt>
    <dgm:pt modelId="{A4D36A5E-9DB8-4292-ABC6-5BAB37D059B3}" type="pres">
      <dgm:prSet presAssocID="{F32FAECA-DB29-4823-A277-8B1602222F6F}" presName="dummyConnPt" presStyleCnt="0"/>
      <dgm:spPr/>
      <dgm:t>
        <a:bodyPr/>
        <a:lstStyle/>
        <a:p>
          <a:endParaRPr lang="en-US"/>
        </a:p>
      </dgm:t>
    </dgm:pt>
    <dgm:pt modelId="{E23F8BFE-DC15-4393-962E-6213D170F52D}" type="pres">
      <dgm:prSet presAssocID="{F32FAECA-DB29-4823-A277-8B1602222F6F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0F72D8-2278-4410-8DAE-2A86967BCD27}" type="pres">
      <dgm:prSet presAssocID="{4241CBAA-AD82-46B3-8DBC-A658CE66DA65}" presName="sibTrans" presStyleLbl="bgSibTrans2D1" presStyleIdx="5" presStyleCnt="8"/>
      <dgm:spPr/>
      <dgm:t>
        <a:bodyPr/>
        <a:lstStyle/>
        <a:p>
          <a:endParaRPr lang="en-US"/>
        </a:p>
      </dgm:t>
    </dgm:pt>
    <dgm:pt modelId="{DA255A40-F057-4A15-9AB0-138D04A0F3AB}" type="pres">
      <dgm:prSet presAssocID="{F4203549-70C7-4DA2-819E-6DD9A89711FC}" presName="compNode" presStyleCnt="0"/>
      <dgm:spPr/>
      <dgm:t>
        <a:bodyPr/>
        <a:lstStyle/>
        <a:p>
          <a:endParaRPr lang="en-US"/>
        </a:p>
      </dgm:t>
    </dgm:pt>
    <dgm:pt modelId="{733DFEB5-12CC-4609-9622-C32C3619A730}" type="pres">
      <dgm:prSet presAssocID="{F4203549-70C7-4DA2-819E-6DD9A89711FC}" presName="dummyConnPt" presStyleCnt="0"/>
      <dgm:spPr/>
      <dgm:t>
        <a:bodyPr/>
        <a:lstStyle/>
        <a:p>
          <a:endParaRPr lang="en-US"/>
        </a:p>
      </dgm:t>
    </dgm:pt>
    <dgm:pt modelId="{DBC4F04F-00FE-4D2B-9CB2-B27F8A890E2A}" type="pres">
      <dgm:prSet presAssocID="{F4203549-70C7-4DA2-819E-6DD9A89711FC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4F6C9C-9742-431B-A58E-1F60730C0E6E}" type="pres">
      <dgm:prSet presAssocID="{C1017A7E-960A-467A-8C0A-31C206D24560}" presName="sibTrans" presStyleLbl="bgSibTrans2D1" presStyleIdx="6" presStyleCnt="8"/>
      <dgm:spPr/>
      <dgm:t>
        <a:bodyPr/>
        <a:lstStyle/>
        <a:p>
          <a:endParaRPr lang="en-US"/>
        </a:p>
      </dgm:t>
    </dgm:pt>
    <dgm:pt modelId="{8E367D0A-A7BC-4659-9801-C54A7A89F64B}" type="pres">
      <dgm:prSet presAssocID="{676E6513-8C14-43F6-A357-E1D69BCF33D3}" presName="compNode" presStyleCnt="0"/>
      <dgm:spPr/>
      <dgm:t>
        <a:bodyPr/>
        <a:lstStyle/>
        <a:p>
          <a:endParaRPr lang="en-US"/>
        </a:p>
      </dgm:t>
    </dgm:pt>
    <dgm:pt modelId="{7931C7C1-8F61-4190-B45D-FA46A3B32723}" type="pres">
      <dgm:prSet presAssocID="{676E6513-8C14-43F6-A357-E1D69BCF33D3}" presName="dummyConnPt" presStyleCnt="0"/>
      <dgm:spPr/>
      <dgm:t>
        <a:bodyPr/>
        <a:lstStyle/>
        <a:p>
          <a:endParaRPr lang="en-US"/>
        </a:p>
      </dgm:t>
    </dgm:pt>
    <dgm:pt modelId="{F6DD55DD-B439-443A-86CB-C2D36CE4853C}" type="pres">
      <dgm:prSet presAssocID="{676E6513-8C14-43F6-A357-E1D69BCF33D3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6FB4BB-10CE-4C42-A4C6-79C065DD391F}" type="pres">
      <dgm:prSet presAssocID="{1FBAAA35-0CD0-42E8-B397-9765D844D4C1}" presName="sibTrans" presStyleLbl="bgSibTrans2D1" presStyleIdx="7" presStyleCnt="8"/>
      <dgm:spPr/>
      <dgm:t>
        <a:bodyPr/>
        <a:lstStyle/>
        <a:p>
          <a:endParaRPr lang="en-US"/>
        </a:p>
      </dgm:t>
    </dgm:pt>
    <dgm:pt modelId="{25FA015E-22C8-4F3D-A339-05618A3E1C4B}" type="pres">
      <dgm:prSet presAssocID="{AB00A91F-56DC-4A51-BA89-5AFE1529A8F6}" presName="compNode" presStyleCnt="0"/>
      <dgm:spPr/>
      <dgm:t>
        <a:bodyPr/>
        <a:lstStyle/>
        <a:p>
          <a:endParaRPr lang="en-US"/>
        </a:p>
      </dgm:t>
    </dgm:pt>
    <dgm:pt modelId="{272A4A6D-BD53-4A37-8D76-80FD35CE04C6}" type="pres">
      <dgm:prSet presAssocID="{AB00A91F-56DC-4A51-BA89-5AFE1529A8F6}" presName="dummyConnPt" presStyleCnt="0"/>
      <dgm:spPr/>
      <dgm:t>
        <a:bodyPr/>
        <a:lstStyle/>
        <a:p>
          <a:endParaRPr lang="en-US"/>
        </a:p>
      </dgm:t>
    </dgm:pt>
    <dgm:pt modelId="{0DDC71DA-1B45-4F4C-A689-D164BF958488}" type="pres">
      <dgm:prSet presAssocID="{AB00A91F-56DC-4A51-BA89-5AFE1529A8F6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EDDB75-1E98-491A-8EEA-14D3B558DBE8}" srcId="{EA1D96DD-CB55-4C7B-9367-F0CE81345DC4}" destId="{AB00A91F-56DC-4A51-BA89-5AFE1529A8F6}" srcOrd="8" destOrd="0" parTransId="{6B04D39B-FD36-4EA0-A2EC-58A849CADD0C}" sibTransId="{B136BEEB-B681-4C37-92D3-1E3B0D6BBE65}"/>
    <dgm:cxn modelId="{5266F98A-691F-41EB-8A1D-71CF9CF8C2F2}" srcId="{EA1D96DD-CB55-4C7B-9367-F0CE81345DC4}" destId="{C44E3CE0-AA07-4EC2-8944-9FC54EAC6B6B}" srcOrd="3" destOrd="0" parTransId="{1CE51E0F-7BD4-4F40-AC41-538FBD804FF4}" sibTransId="{950C734F-51D2-48E8-A537-BE280FEAD4B4}"/>
    <dgm:cxn modelId="{E77D0121-0FAA-484E-BD35-1C5068F12328}" srcId="{EA1D96DD-CB55-4C7B-9367-F0CE81345DC4}" destId="{7091A182-3D22-4CAD-8C43-036144EEB260}" srcOrd="2" destOrd="0" parTransId="{D9AC8FA4-6F59-4E78-AC11-12B47131E00C}" sibTransId="{471DAB42-2140-41B1-80A3-4B4A686F3A5E}"/>
    <dgm:cxn modelId="{51B83973-E433-49F0-97D6-A613CF2122BB}" type="presOf" srcId="{C567E666-3001-4F25-AB9E-C7872CC933B2}" destId="{FD2A3930-D5A8-4FA7-B006-C2EF7F281DDB}" srcOrd="0" destOrd="0" presId="urn:microsoft.com/office/officeart/2005/8/layout/bProcess4"/>
    <dgm:cxn modelId="{7F36CA33-DFBD-45A6-A661-AC7CB2A5CAD7}" type="presOf" srcId="{A10721BC-4CBD-4044-B57A-FDF3A9071D29}" destId="{22027714-CC90-4114-A892-C3ED3EBDCE03}" srcOrd="0" destOrd="0" presId="urn:microsoft.com/office/officeart/2005/8/layout/bProcess4"/>
    <dgm:cxn modelId="{D40178E4-AA3E-41BE-97B9-02AC7FFB2121}" type="presOf" srcId="{3B884793-BDD0-4DE7-AD38-DE7BEE8593E6}" destId="{C7B47A36-1669-4477-A79D-DCD259509801}" srcOrd="0" destOrd="0" presId="urn:microsoft.com/office/officeart/2005/8/layout/bProcess4"/>
    <dgm:cxn modelId="{B3071ACA-28AC-4845-AAF3-BE04685DA460}" type="presOf" srcId="{4241CBAA-AD82-46B3-8DBC-A658CE66DA65}" destId="{7F0F72D8-2278-4410-8DAE-2A86967BCD27}" srcOrd="0" destOrd="0" presId="urn:microsoft.com/office/officeart/2005/8/layout/bProcess4"/>
    <dgm:cxn modelId="{E75A4E64-FC30-4573-99B5-CC32EDDBD807}" type="presOf" srcId="{950C734F-51D2-48E8-A537-BE280FEAD4B4}" destId="{599368AC-C59E-41EE-95BA-9DBFBBE57674}" srcOrd="0" destOrd="0" presId="urn:microsoft.com/office/officeart/2005/8/layout/bProcess4"/>
    <dgm:cxn modelId="{5CA6FB8C-AAB1-4F17-96E0-B0C4890A42DD}" srcId="{EA1D96DD-CB55-4C7B-9367-F0CE81345DC4}" destId="{F4203549-70C7-4DA2-819E-6DD9A89711FC}" srcOrd="6" destOrd="0" parTransId="{BFEBC38F-009B-4077-A459-21BB41487D4A}" sibTransId="{C1017A7E-960A-467A-8C0A-31C206D24560}"/>
    <dgm:cxn modelId="{98ED40E7-0330-422B-B550-A56E06E85BD3}" type="presOf" srcId="{C44E3CE0-AA07-4EC2-8944-9FC54EAC6B6B}" destId="{C1D1A3A1-6D65-4C6E-A8BD-5E7DADDD74CE}" srcOrd="0" destOrd="0" presId="urn:microsoft.com/office/officeart/2005/8/layout/bProcess4"/>
    <dgm:cxn modelId="{5EB9C488-5F9A-4319-B7A0-28B49BC9FDC0}" srcId="{EA1D96DD-CB55-4C7B-9367-F0CE81345DC4}" destId="{F32FAECA-DB29-4823-A277-8B1602222F6F}" srcOrd="5" destOrd="0" parTransId="{BD9B94A1-3CBE-45AA-BA41-F9801746178D}" sibTransId="{4241CBAA-AD82-46B3-8DBC-A658CE66DA65}"/>
    <dgm:cxn modelId="{C6CD6EE5-81A3-4395-89B5-C0E23E26B9BC}" srcId="{EA1D96DD-CB55-4C7B-9367-F0CE81345DC4}" destId="{C567E666-3001-4F25-AB9E-C7872CC933B2}" srcOrd="0" destOrd="0" parTransId="{96ACA928-FFA6-4582-A6CF-6973DBEE973D}" sibTransId="{28E2E0DE-5BEE-45E8-9DC7-AF0F0CAE1464}"/>
    <dgm:cxn modelId="{AA1F8F6A-F0D4-4336-847F-42D516A6FF2A}" type="presOf" srcId="{DA6A920B-11E3-4A8A-8106-BFBEE1BFD0BA}" destId="{CF601AA5-87E4-4049-AAC6-211C14829DB1}" srcOrd="0" destOrd="0" presId="urn:microsoft.com/office/officeart/2005/8/layout/bProcess4"/>
    <dgm:cxn modelId="{BEB32E33-F6E5-4B0C-932B-314B6A5AE305}" type="presOf" srcId="{9A968982-6FC3-4925-80E2-C40D81A8852D}" destId="{CE69524A-BCDA-4E68-AFDD-31F53B83D5D1}" srcOrd="0" destOrd="0" presId="urn:microsoft.com/office/officeart/2005/8/layout/bProcess4"/>
    <dgm:cxn modelId="{2BD1EB07-7076-4A4B-A828-2C1350725A3E}" type="presOf" srcId="{676E6513-8C14-43F6-A357-E1D69BCF33D3}" destId="{F6DD55DD-B439-443A-86CB-C2D36CE4853C}" srcOrd="0" destOrd="0" presId="urn:microsoft.com/office/officeart/2005/8/layout/bProcess4"/>
    <dgm:cxn modelId="{DA61024B-75BA-4D2A-B033-67E32043EB1F}" type="presOf" srcId="{28E2E0DE-5BEE-45E8-9DC7-AF0F0CAE1464}" destId="{EEF61A93-A10B-4206-A794-D8BCFBC7E4B7}" srcOrd="0" destOrd="0" presId="urn:microsoft.com/office/officeart/2005/8/layout/bProcess4"/>
    <dgm:cxn modelId="{38306E07-C189-41CC-8FBD-304188F916DA}" srcId="{EA1D96DD-CB55-4C7B-9367-F0CE81345DC4}" destId="{9A968982-6FC3-4925-80E2-C40D81A8852D}" srcOrd="1" destOrd="0" parTransId="{D651C97F-9BFA-4435-8C52-74D9AD763C5C}" sibTransId="{A10721BC-4CBD-4044-B57A-FDF3A9071D29}"/>
    <dgm:cxn modelId="{77D7B762-6D38-4528-8CF8-6A8F890949BE}" type="presOf" srcId="{EA1D96DD-CB55-4C7B-9367-F0CE81345DC4}" destId="{10E66BF4-BCC1-47C4-AFC8-51B24E13CFB1}" srcOrd="0" destOrd="0" presId="urn:microsoft.com/office/officeart/2005/8/layout/bProcess4"/>
    <dgm:cxn modelId="{EE076B01-D8BD-45B1-945B-CF48CEA67D89}" type="presOf" srcId="{C1017A7E-960A-467A-8C0A-31C206D24560}" destId="{DA4F6C9C-9742-431B-A58E-1F60730C0E6E}" srcOrd="0" destOrd="0" presId="urn:microsoft.com/office/officeart/2005/8/layout/bProcess4"/>
    <dgm:cxn modelId="{E218CCEF-42A4-43BD-9718-F710F1FFF589}" type="presOf" srcId="{F4203549-70C7-4DA2-819E-6DD9A89711FC}" destId="{DBC4F04F-00FE-4D2B-9CB2-B27F8A890E2A}" srcOrd="0" destOrd="0" presId="urn:microsoft.com/office/officeart/2005/8/layout/bProcess4"/>
    <dgm:cxn modelId="{24F712CB-4E78-4641-A34D-0C025FE9773A}" srcId="{EA1D96DD-CB55-4C7B-9367-F0CE81345DC4}" destId="{DA6A920B-11E3-4A8A-8106-BFBEE1BFD0BA}" srcOrd="4" destOrd="0" parTransId="{5558F5EB-2BE3-4767-8E39-7ABF51B23D53}" sibTransId="{3B884793-BDD0-4DE7-AD38-DE7BEE8593E6}"/>
    <dgm:cxn modelId="{C181E469-56BF-436F-82AA-BAFD9BE2803F}" srcId="{EA1D96DD-CB55-4C7B-9367-F0CE81345DC4}" destId="{676E6513-8C14-43F6-A357-E1D69BCF33D3}" srcOrd="7" destOrd="0" parTransId="{7E612DF3-8B8B-49FD-8043-978C91518FD6}" sibTransId="{1FBAAA35-0CD0-42E8-B397-9765D844D4C1}"/>
    <dgm:cxn modelId="{9EF775EE-93FC-4CF9-9C49-7664B25FF74F}" type="presOf" srcId="{471DAB42-2140-41B1-80A3-4B4A686F3A5E}" destId="{7D1CBFAF-9E30-427C-92AC-C40808DCC707}" srcOrd="0" destOrd="0" presId="urn:microsoft.com/office/officeart/2005/8/layout/bProcess4"/>
    <dgm:cxn modelId="{FF40B978-8E0F-4AD8-9EA6-36230AC37591}" type="presOf" srcId="{F32FAECA-DB29-4823-A277-8B1602222F6F}" destId="{E23F8BFE-DC15-4393-962E-6213D170F52D}" srcOrd="0" destOrd="0" presId="urn:microsoft.com/office/officeart/2005/8/layout/bProcess4"/>
    <dgm:cxn modelId="{277D6527-6C85-45C0-A307-39DEF614B9F8}" type="presOf" srcId="{AB00A91F-56DC-4A51-BA89-5AFE1529A8F6}" destId="{0DDC71DA-1B45-4F4C-A689-D164BF958488}" srcOrd="0" destOrd="0" presId="urn:microsoft.com/office/officeart/2005/8/layout/bProcess4"/>
    <dgm:cxn modelId="{0B3F1FF9-3B53-4689-9201-2639371F0BC7}" type="presOf" srcId="{1FBAAA35-0CD0-42E8-B397-9765D844D4C1}" destId="{FB6FB4BB-10CE-4C42-A4C6-79C065DD391F}" srcOrd="0" destOrd="0" presId="urn:microsoft.com/office/officeart/2005/8/layout/bProcess4"/>
    <dgm:cxn modelId="{494B1FA8-B35B-472F-A3BE-5A7F6ED478CA}" type="presOf" srcId="{7091A182-3D22-4CAD-8C43-036144EEB260}" destId="{987DCF45-6A38-47C8-A550-25BD66DEECCD}" srcOrd="0" destOrd="0" presId="urn:microsoft.com/office/officeart/2005/8/layout/bProcess4"/>
    <dgm:cxn modelId="{E971AF6A-EC35-4B5D-9082-6B1A95B15698}" type="presParOf" srcId="{10E66BF4-BCC1-47C4-AFC8-51B24E13CFB1}" destId="{185C805E-72A1-431D-B157-4CD9AA67EEEB}" srcOrd="0" destOrd="0" presId="urn:microsoft.com/office/officeart/2005/8/layout/bProcess4"/>
    <dgm:cxn modelId="{DD4EE592-5D69-4EE6-BC92-70A3A17A0B98}" type="presParOf" srcId="{185C805E-72A1-431D-B157-4CD9AA67EEEB}" destId="{89EB671F-6E05-42BE-A439-4D94940C0DCC}" srcOrd="0" destOrd="0" presId="urn:microsoft.com/office/officeart/2005/8/layout/bProcess4"/>
    <dgm:cxn modelId="{F7E9B413-089C-459F-A195-CFF298828361}" type="presParOf" srcId="{185C805E-72A1-431D-B157-4CD9AA67EEEB}" destId="{FD2A3930-D5A8-4FA7-B006-C2EF7F281DDB}" srcOrd="1" destOrd="0" presId="urn:microsoft.com/office/officeart/2005/8/layout/bProcess4"/>
    <dgm:cxn modelId="{24BD66D0-38FE-4E06-A20D-1489F6DBEA25}" type="presParOf" srcId="{10E66BF4-BCC1-47C4-AFC8-51B24E13CFB1}" destId="{EEF61A93-A10B-4206-A794-D8BCFBC7E4B7}" srcOrd="1" destOrd="0" presId="urn:microsoft.com/office/officeart/2005/8/layout/bProcess4"/>
    <dgm:cxn modelId="{E85C0C81-0B02-47A6-875E-0BFC3CAB1E77}" type="presParOf" srcId="{10E66BF4-BCC1-47C4-AFC8-51B24E13CFB1}" destId="{DAA2557D-F627-495C-9152-91C8B9703AF5}" srcOrd="2" destOrd="0" presId="urn:microsoft.com/office/officeart/2005/8/layout/bProcess4"/>
    <dgm:cxn modelId="{DB9061BD-E1FF-4FE9-AA61-15CE88FD6711}" type="presParOf" srcId="{DAA2557D-F627-495C-9152-91C8B9703AF5}" destId="{6F700378-B07B-491C-B6FD-92B03A68D481}" srcOrd="0" destOrd="0" presId="urn:microsoft.com/office/officeart/2005/8/layout/bProcess4"/>
    <dgm:cxn modelId="{97E3C36A-C8A8-48F5-969E-FF6BE0C020D6}" type="presParOf" srcId="{DAA2557D-F627-495C-9152-91C8B9703AF5}" destId="{CE69524A-BCDA-4E68-AFDD-31F53B83D5D1}" srcOrd="1" destOrd="0" presId="urn:microsoft.com/office/officeart/2005/8/layout/bProcess4"/>
    <dgm:cxn modelId="{BD043722-20D8-439E-B3E2-48C204488B9E}" type="presParOf" srcId="{10E66BF4-BCC1-47C4-AFC8-51B24E13CFB1}" destId="{22027714-CC90-4114-A892-C3ED3EBDCE03}" srcOrd="3" destOrd="0" presId="urn:microsoft.com/office/officeart/2005/8/layout/bProcess4"/>
    <dgm:cxn modelId="{34D4237F-9FDC-430B-9435-3CA641579CF0}" type="presParOf" srcId="{10E66BF4-BCC1-47C4-AFC8-51B24E13CFB1}" destId="{A79D237C-1D11-427A-9ADB-78C37C619277}" srcOrd="4" destOrd="0" presId="urn:microsoft.com/office/officeart/2005/8/layout/bProcess4"/>
    <dgm:cxn modelId="{FEB6A7F0-7719-440C-A9FD-630411FB1D1F}" type="presParOf" srcId="{A79D237C-1D11-427A-9ADB-78C37C619277}" destId="{BFC11714-921D-4DF7-9448-904A35FA865B}" srcOrd="0" destOrd="0" presId="urn:microsoft.com/office/officeart/2005/8/layout/bProcess4"/>
    <dgm:cxn modelId="{B45A5051-2E4A-4AD7-83EA-B9095F059CCB}" type="presParOf" srcId="{A79D237C-1D11-427A-9ADB-78C37C619277}" destId="{987DCF45-6A38-47C8-A550-25BD66DEECCD}" srcOrd="1" destOrd="0" presId="urn:microsoft.com/office/officeart/2005/8/layout/bProcess4"/>
    <dgm:cxn modelId="{E320B69E-2CAE-4939-A241-DE4BF2F76DCE}" type="presParOf" srcId="{10E66BF4-BCC1-47C4-AFC8-51B24E13CFB1}" destId="{7D1CBFAF-9E30-427C-92AC-C40808DCC707}" srcOrd="5" destOrd="0" presId="urn:microsoft.com/office/officeart/2005/8/layout/bProcess4"/>
    <dgm:cxn modelId="{FFD3B6EC-184B-40B5-AA98-C13DEC243AFE}" type="presParOf" srcId="{10E66BF4-BCC1-47C4-AFC8-51B24E13CFB1}" destId="{FFD54BE3-8353-49D3-BF8F-D47816D01B36}" srcOrd="6" destOrd="0" presId="urn:microsoft.com/office/officeart/2005/8/layout/bProcess4"/>
    <dgm:cxn modelId="{994341BC-24F7-4085-98A9-7B20C3BC531C}" type="presParOf" srcId="{FFD54BE3-8353-49D3-BF8F-D47816D01B36}" destId="{9681775B-53CE-457A-90AB-0B48A232C2E9}" srcOrd="0" destOrd="0" presId="urn:microsoft.com/office/officeart/2005/8/layout/bProcess4"/>
    <dgm:cxn modelId="{7E302445-C3FD-493C-9AB7-8DD93C76797D}" type="presParOf" srcId="{FFD54BE3-8353-49D3-BF8F-D47816D01B36}" destId="{C1D1A3A1-6D65-4C6E-A8BD-5E7DADDD74CE}" srcOrd="1" destOrd="0" presId="urn:microsoft.com/office/officeart/2005/8/layout/bProcess4"/>
    <dgm:cxn modelId="{FA7EB2FC-FC83-46FB-B1C1-6908FC3E7B1E}" type="presParOf" srcId="{10E66BF4-BCC1-47C4-AFC8-51B24E13CFB1}" destId="{599368AC-C59E-41EE-95BA-9DBFBBE57674}" srcOrd="7" destOrd="0" presId="urn:microsoft.com/office/officeart/2005/8/layout/bProcess4"/>
    <dgm:cxn modelId="{755BFE19-B370-4454-9B03-3927C5CB67B3}" type="presParOf" srcId="{10E66BF4-BCC1-47C4-AFC8-51B24E13CFB1}" destId="{74291444-9970-487B-A847-16CB42582C22}" srcOrd="8" destOrd="0" presId="urn:microsoft.com/office/officeart/2005/8/layout/bProcess4"/>
    <dgm:cxn modelId="{C38160E2-5B32-4E13-9F32-3CF63D7D7ADF}" type="presParOf" srcId="{74291444-9970-487B-A847-16CB42582C22}" destId="{EE50D748-020D-421E-B878-40741C439653}" srcOrd="0" destOrd="0" presId="urn:microsoft.com/office/officeart/2005/8/layout/bProcess4"/>
    <dgm:cxn modelId="{B04EEDE7-9588-47FC-ACF1-A61BE7AA5324}" type="presParOf" srcId="{74291444-9970-487B-A847-16CB42582C22}" destId="{CF601AA5-87E4-4049-AAC6-211C14829DB1}" srcOrd="1" destOrd="0" presId="urn:microsoft.com/office/officeart/2005/8/layout/bProcess4"/>
    <dgm:cxn modelId="{19DBA177-3888-472D-9806-5C585C772476}" type="presParOf" srcId="{10E66BF4-BCC1-47C4-AFC8-51B24E13CFB1}" destId="{C7B47A36-1669-4477-A79D-DCD259509801}" srcOrd="9" destOrd="0" presId="urn:microsoft.com/office/officeart/2005/8/layout/bProcess4"/>
    <dgm:cxn modelId="{932C2804-EAB1-4872-83EF-A637403BAC93}" type="presParOf" srcId="{10E66BF4-BCC1-47C4-AFC8-51B24E13CFB1}" destId="{40D5EAEC-AC94-4E8F-BCAA-C2CCA669429D}" srcOrd="10" destOrd="0" presId="urn:microsoft.com/office/officeart/2005/8/layout/bProcess4"/>
    <dgm:cxn modelId="{5A511F3B-0371-431A-8710-7AB7DD4D7918}" type="presParOf" srcId="{40D5EAEC-AC94-4E8F-BCAA-C2CCA669429D}" destId="{A4D36A5E-9DB8-4292-ABC6-5BAB37D059B3}" srcOrd="0" destOrd="0" presId="urn:microsoft.com/office/officeart/2005/8/layout/bProcess4"/>
    <dgm:cxn modelId="{90108A1A-59AD-4F0F-9EB3-D89814C32AF5}" type="presParOf" srcId="{40D5EAEC-AC94-4E8F-BCAA-C2CCA669429D}" destId="{E23F8BFE-DC15-4393-962E-6213D170F52D}" srcOrd="1" destOrd="0" presId="urn:microsoft.com/office/officeart/2005/8/layout/bProcess4"/>
    <dgm:cxn modelId="{55AB7447-43F0-4122-8EE3-1E5A3940A792}" type="presParOf" srcId="{10E66BF4-BCC1-47C4-AFC8-51B24E13CFB1}" destId="{7F0F72D8-2278-4410-8DAE-2A86967BCD27}" srcOrd="11" destOrd="0" presId="urn:microsoft.com/office/officeart/2005/8/layout/bProcess4"/>
    <dgm:cxn modelId="{9808C3E1-322C-4BA5-A163-79D0E002D73F}" type="presParOf" srcId="{10E66BF4-BCC1-47C4-AFC8-51B24E13CFB1}" destId="{DA255A40-F057-4A15-9AB0-138D04A0F3AB}" srcOrd="12" destOrd="0" presId="urn:microsoft.com/office/officeart/2005/8/layout/bProcess4"/>
    <dgm:cxn modelId="{AA717581-CC61-4B33-91D8-2414BFD8AA7E}" type="presParOf" srcId="{DA255A40-F057-4A15-9AB0-138D04A0F3AB}" destId="{733DFEB5-12CC-4609-9622-C32C3619A730}" srcOrd="0" destOrd="0" presId="urn:microsoft.com/office/officeart/2005/8/layout/bProcess4"/>
    <dgm:cxn modelId="{92415A80-D042-45DC-A41A-F28EF79A2CC1}" type="presParOf" srcId="{DA255A40-F057-4A15-9AB0-138D04A0F3AB}" destId="{DBC4F04F-00FE-4D2B-9CB2-B27F8A890E2A}" srcOrd="1" destOrd="0" presId="urn:microsoft.com/office/officeart/2005/8/layout/bProcess4"/>
    <dgm:cxn modelId="{84A730A0-E0AB-4956-8A2B-FDA1F1967172}" type="presParOf" srcId="{10E66BF4-BCC1-47C4-AFC8-51B24E13CFB1}" destId="{DA4F6C9C-9742-431B-A58E-1F60730C0E6E}" srcOrd="13" destOrd="0" presId="urn:microsoft.com/office/officeart/2005/8/layout/bProcess4"/>
    <dgm:cxn modelId="{26BC3CCF-7B72-4788-B2C3-85134285C126}" type="presParOf" srcId="{10E66BF4-BCC1-47C4-AFC8-51B24E13CFB1}" destId="{8E367D0A-A7BC-4659-9801-C54A7A89F64B}" srcOrd="14" destOrd="0" presId="urn:microsoft.com/office/officeart/2005/8/layout/bProcess4"/>
    <dgm:cxn modelId="{FC890EE8-5AAF-4C1A-9779-4F72003F0A23}" type="presParOf" srcId="{8E367D0A-A7BC-4659-9801-C54A7A89F64B}" destId="{7931C7C1-8F61-4190-B45D-FA46A3B32723}" srcOrd="0" destOrd="0" presId="urn:microsoft.com/office/officeart/2005/8/layout/bProcess4"/>
    <dgm:cxn modelId="{04218E82-088F-40CB-A332-3B0D46F87494}" type="presParOf" srcId="{8E367D0A-A7BC-4659-9801-C54A7A89F64B}" destId="{F6DD55DD-B439-443A-86CB-C2D36CE4853C}" srcOrd="1" destOrd="0" presId="urn:microsoft.com/office/officeart/2005/8/layout/bProcess4"/>
    <dgm:cxn modelId="{72A610A4-A312-44CD-9BBF-ADEF6AD126A7}" type="presParOf" srcId="{10E66BF4-BCC1-47C4-AFC8-51B24E13CFB1}" destId="{FB6FB4BB-10CE-4C42-A4C6-79C065DD391F}" srcOrd="15" destOrd="0" presId="urn:microsoft.com/office/officeart/2005/8/layout/bProcess4"/>
    <dgm:cxn modelId="{E29CBEDC-7536-4AF1-B64A-A0634B488A7B}" type="presParOf" srcId="{10E66BF4-BCC1-47C4-AFC8-51B24E13CFB1}" destId="{25FA015E-22C8-4F3D-A339-05618A3E1C4B}" srcOrd="16" destOrd="0" presId="urn:microsoft.com/office/officeart/2005/8/layout/bProcess4"/>
    <dgm:cxn modelId="{A698483D-687C-489A-A464-FAF4D1C70586}" type="presParOf" srcId="{25FA015E-22C8-4F3D-A339-05618A3E1C4B}" destId="{272A4A6D-BD53-4A37-8D76-80FD35CE04C6}" srcOrd="0" destOrd="0" presId="urn:microsoft.com/office/officeart/2005/8/layout/bProcess4"/>
    <dgm:cxn modelId="{E350C63C-7C6D-4A61-A3BE-0E0B0A733C7C}" type="presParOf" srcId="{25FA015E-22C8-4F3D-A339-05618A3E1C4B}" destId="{0DDC71DA-1B45-4F4C-A689-D164BF958488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F61A93-A10B-4206-A794-D8BCFBC7E4B7}">
      <dsp:nvSpPr>
        <dsp:cNvPr id="0" name=""/>
        <dsp:cNvSpPr/>
      </dsp:nvSpPr>
      <dsp:spPr>
        <a:xfrm rot="5400000">
          <a:off x="-357522" y="1261567"/>
          <a:ext cx="1581276" cy="190932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2A3930-D5A8-4FA7-B006-C2EF7F281DDB}">
      <dsp:nvSpPr>
        <dsp:cNvPr id="0" name=""/>
        <dsp:cNvSpPr/>
      </dsp:nvSpPr>
      <dsp:spPr>
        <a:xfrm>
          <a:off x="3908" y="248955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Generate Event Idea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3 months in advance</a:t>
          </a:r>
          <a:endParaRPr lang="en-US" sz="1400" kern="1200" dirty="0"/>
        </a:p>
      </dsp:txBody>
      <dsp:txXfrm>
        <a:off x="41189" y="286236"/>
        <a:ext cx="2046908" cy="1198320"/>
      </dsp:txXfrm>
    </dsp:sp>
    <dsp:sp modelId="{22027714-CC90-4114-A892-C3ED3EBDCE03}">
      <dsp:nvSpPr>
        <dsp:cNvPr id="0" name=""/>
        <dsp:cNvSpPr/>
      </dsp:nvSpPr>
      <dsp:spPr>
        <a:xfrm rot="5400000">
          <a:off x="-357522" y="2852670"/>
          <a:ext cx="1581276" cy="190932"/>
        </a:xfrm>
        <a:prstGeom prst="rect">
          <a:avLst/>
        </a:prstGeom>
        <a:solidFill>
          <a:schemeClr val="accent2">
            <a:shade val="90000"/>
            <a:hueOff val="0"/>
            <a:satOff val="-1533"/>
            <a:lumOff val="370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69524A-BCDA-4E68-AFDD-31F53B83D5D1}">
      <dsp:nvSpPr>
        <dsp:cNvPr id="0" name=""/>
        <dsp:cNvSpPr/>
      </dsp:nvSpPr>
      <dsp:spPr>
        <a:xfrm>
          <a:off x="3908" y="1840058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1385"/>
            <a:lumOff val="35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Select venue/rooms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High level logistics</a:t>
          </a:r>
          <a:endParaRPr lang="en-US" sz="1400" kern="1200" dirty="0"/>
        </a:p>
      </dsp:txBody>
      <dsp:txXfrm>
        <a:off x="41189" y="1877339"/>
        <a:ext cx="2046908" cy="1198320"/>
      </dsp:txXfrm>
    </dsp:sp>
    <dsp:sp modelId="{7D1CBFAF-9E30-427C-92AC-C40808DCC707}">
      <dsp:nvSpPr>
        <dsp:cNvPr id="0" name=""/>
        <dsp:cNvSpPr/>
      </dsp:nvSpPr>
      <dsp:spPr>
        <a:xfrm>
          <a:off x="438029" y="3648221"/>
          <a:ext cx="2811729" cy="190932"/>
        </a:xfrm>
        <a:prstGeom prst="rect">
          <a:avLst/>
        </a:prstGeom>
        <a:solidFill>
          <a:schemeClr val="accent2">
            <a:shade val="90000"/>
            <a:hueOff val="0"/>
            <a:satOff val="-3065"/>
            <a:lumOff val="740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7DCF45-6A38-47C8-A550-25BD66DEECCD}">
      <dsp:nvSpPr>
        <dsp:cNvPr id="0" name=""/>
        <dsp:cNvSpPr/>
      </dsp:nvSpPr>
      <dsp:spPr>
        <a:xfrm>
          <a:off x="3908" y="3431161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2770"/>
            <a:lumOff val="711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Meet with Office of Student Engagement to discuss timing and planning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2 months in advance</a:t>
          </a:r>
          <a:endParaRPr lang="en-US" sz="1400" kern="1200" dirty="0"/>
        </a:p>
      </dsp:txBody>
      <dsp:txXfrm>
        <a:off x="41189" y="3468442"/>
        <a:ext cx="2046908" cy="1198320"/>
      </dsp:txXfrm>
    </dsp:sp>
    <dsp:sp modelId="{599368AC-C59E-41EE-95BA-9DBFBBE57674}">
      <dsp:nvSpPr>
        <dsp:cNvPr id="0" name=""/>
        <dsp:cNvSpPr/>
      </dsp:nvSpPr>
      <dsp:spPr>
        <a:xfrm rot="16200000">
          <a:off x="2464033" y="2852670"/>
          <a:ext cx="1581276" cy="190932"/>
        </a:xfrm>
        <a:prstGeom prst="rect">
          <a:avLst/>
        </a:prstGeom>
        <a:solidFill>
          <a:schemeClr val="accent2">
            <a:shade val="90000"/>
            <a:hueOff val="0"/>
            <a:satOff val="-4598"/>
            <a:lumOff val="111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D1A3A1-6D65-4C6E-A8BD-5E7DADDD74CE}">
      <dsp:nvSpPr>
        <dsp:cNvPr id="0" name=""/>
        <dsp:cNvSpPr/>
      </dsp:nvSpPr>
      <dsp:spPr>
        <a:xfrm>
          <a:off x="2825464" y="3431161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4155"/>
            <a:lumOff val="106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Submit contract, invoice, insurance information, supplier form at least 6 weeks in advance</a:t>
          </a:r>
          <a:endParaRPr lang="en-US" sz="1400" kern="1200" dirty="0"/>
        </a:p>
      </dsp:txBody>
      <dsp:txXfrm>
        <a:off x="2862745" y="3468442"/>
        <a:ext cx="2046908" cy="1198320"/>
      </dsp:txXfrm>
    </dsp:sp>
    <dsp:sp modelId="{C7B47A36-1669-4477-A79D-DCD259509801}">
      <dsp:nvSpPr>
        <dsp:cNvPr id="0" name=""/>
        <dsp:cNvSpPr/>
      </dsp:nvSpPr>
      <dsp:spPr>
        <a:xfrm rot="16200000">
          <a:off x="2464033" y="1261567"/>
          <a:ext cx="1581276" cy="190932"/>
        </a:xfrm>
        <a:prstGeom prst="rect">
          <a:avLst/>
        </a:prstGeom>
        <a:solidFill>
          <a:schemeClr val="accent2">
            <a:shade val="90000"/>
            <a:hueOff val="0"/>
            <a:satOff val="-6131"/>
            <a:lumOff val="1480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601AA5-87E4-4049-AAC6-211C14829DB1}">
      <dsp:nvSpPr>
        <dsp:cNvPr id="0" name=""/>
        <dsp:cNvSpPr/>
      </dsp:nvSpPr>
      <dsp:spPr>
        <a:xfrm>
          <a:off x="2825464" y="1840058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5541"/>
            <a:lumOff val="142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Market event: Posters, Facebook, CampusGroups</a:t>
          </a:r>
          <a:endParaRPr lang="en-US" sz="1400" kern="1200" dirty="0"/>
        </a:p>
      </dsp:txBody>
      <dsp:txXfrm>
        <a:off x="2862745" y="1877339"/>
        <a:ext cx="2046908" cy="1198320"/>
      </dsp:txXfrm>
    </dsp:sp>
    <dsp:sp modelId="{7F0F72D8-2278-4410-8DAE-2A86967BCD27}">
      <dsp:nvSpPr>
        <dsp:cNvPr id="0" name=""/>
        <dsp:cNvSpPr/>
      </dsp:nvSpPr>
      <dsp:spPr>
        <a:xfrm>
          <a:off x="3259585" y="466016"/>
          <a:ext cx="2811729" cy="190932"/>
        </a:xfrm>
        <a:prstGeom prst="rect">
          <a:avLst/>
        </a:prstGeom>
        <a:solidFill>
          <a:schemeClr val="accent2">
            <a:shade val="90000"/>
            <a:hueOff val="0"/>
            <a:satOff val="-7664"/>
            <a:lumOff val="185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3F8BFE-DC15-4393-962E-6213D170F52D}">
      <dsp:nvSpPr>
        <dsp:cNvPr id="0" name=""/>
        <dsp:cNvSpPr/>
      </dsp:nvSpPr>
      <dsp:spPr>
        <a:xfrm>
          <a:off x="2825464" y="248955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6926"/>
            <a:lumOff val="177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Submit SERF and media request form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At least 2 weeks in advance</a:t>
          </a:r>
          <a:endParaRPr lang="en-US" sz="1400" kern="1200" dirty="0"/>
        </a:p>
      </dsp:txBody>
      <dsp:txXfrm>
        <a:off x="2862745" y="286236"/>
        <a:ext cx="2046908" cy="1198320"/>
      </dsp:txXfrm>
    </dsp:sp>
    <dsp:sp modelId="{DA4F6C9C-9742-431B-A58E-1F60730C0E6E}">
      <dsp:nvSpPr>
        <dsp:cNvPr id="0" name=""/>
        <dsp:cNvSpPr/>
      </dsp:nvSpPr>
      <dsp:spPr>
        <a:xfrm rot="5400000">
          <a:off x="5285589" y="1261567"/>
          <a:ext cx="1581276" cy="190932"/>
        </a:xfrm>
        <a:prstGeom prst="rect">
          <a:avLst/>
        </a:prstGeom>
        <a:solidFill>
          <a:schemeClr val="accent2">
            <a:shade val="90000"/>
            <a:hueOff val="0"/>
            <a:satOff val="-9196"/>
            <a:lumOff val="222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C4F04F-00FE-4D2B-9CB2-B27F8A890E2A}">
      <dsp:nvSpPr>
        <dsp:cNvPr id="0" name=""/>
        <dsp:cNvSpPr/>
      </dsp:nvSpPr>
      <dsp:spPr>
        <a:xfrm>
          <a:off x="5647020" y="248955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8311"/>
            <a:lumOff val="213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Confirm logistics at least 1 week in advance with OSE</a:t>
          </a:r>
          <a:endParaRPr lang="en-US" sz="1400" kern="1200" dirty="0"/>
        </a:p>
      </dsp:txBody>
      <dsp:txXfrm>
        <a:off x="5684301" y="286236"/>
        <a:ext cx="2046908" cy="1198320"/>
      </dsp:txXfrm>
    </dsp:sp>
    <dsp:sp modelId="{FB6FB4BB-10CE-4C42-A4C6-79C065DD391F}">
      <dsp:nvSpPr>
        <dsp:cNvPr id="0" name=""/>
        <dsp:cNvSpPr/>
      </dsp:nvSpPr>
      <dsp:spPr>
        <a:xfrm rot="5400000">
          <a:off x="5285589" y="2852670"/>
          <a:ext cx="1581276" cy="190932"/>
        </a:xfrm>
        <a:prstGeom prst="rect">
          <a:avLst/>
        </a:prstGeom>
        <a:solidFill>
          <a:schemeClr val="accent2">
            <a:shade val="90000"/>
            <a:hueOff val="0"/>
            <a:satOff val="-10729"/>
            <a:lumOff val="259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DD55DD-B439-443A-86CB-C2D36CE4853C}">
      <dsp:nvSpPr>
        <dsp:cNvPr id="0" name=""/>
        <dsp:cNvSpPr/>
      </dsp:nvSpPr>
      <dsp:spPr>
        <a:xfrm>
          <a:off x="5647020" y="1840058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9696"/>
            <a:lumOff val="248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AWESOME EVENT!</a:t>
          </a:r>
          <a:endParaRPr lang="en-US" sz="1400" kern="1200" dirty="0"/>
        </a:p>
      </dsp:txBody>
      <dsp:txXfrm>
        <a:off x="5684301" y="1877339"/>
        <a:ext cx="2046908" cy="1198320"/>
      </dsp:txXfrm>
    </dsp:sp>
    <dsp:sp modelId="{0DDC71DA-1B45-4F4C-A689-D164BF958488}">
      <dsp:nvSpPr>
        <dsp:cNvPr id="0" name=""/>
        <dsp:cNvSpPr/>
      </dsp:nvSpPr>
      <dsp:spPr>
        <a:xfrm>
          <a:off x="5647020" y="3431161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11081"/>
            <a:lumOff val="284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OSE/Club Debrief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Within 2 weeks of event</a:t>
          </a:r>
          <a:endParaRPr lang="en-US" sz="1400" kern="1200" dirty="0"/>
        </a:p>
      </dsp:txBody>
      <dsp:txXfrm>
        <a:off x="5684301" y="3468442"/>
        <a:ext cx="2046908" cy="1198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45" cy="464205"/>
          </a:xfrm>
          <a:prstGeom prst="rect">
            <a:avLst/>
          </a:prstGeom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34" y="1"/>
            <a:ext cx="3038145" cy="464205"/>
          </a:xfrm>
          <a:prstGeom prst="rect">
            <a:avLst/>
          </a:prstGeom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799E93D-6F53-411F-9F91-4825BB0CFE15}" type="datetime1">
              <a:rPr lang="en-US"/>
              <a:pPr>
                <a:defRPr/>
              </a:pPr>
              <a:t>10/8/2012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59"/>
            <a:ext cx="3038145" cy="464205"/>
          </a:xfrm>
          <a:prstGeom prst="rect">
            <a:avLst/>
          </a:prstGeom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34" y="8830659"/>
            <a:ext cx="3038145" cy="464205"/>
          </a:xfrm>
          <a:prstGeom prst="rect">
            <a:avLst/>
          </a:prstGeom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56EF679F-1CFC-4B87-96CD-8B47A12646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17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45" cy="464205"/>
          </a:xfrm>
          <a:prstGeom prst="rect">
            <a:avLst/>
          </a:prstGeom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-106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734" y="1"/>
            <a:ext cx="3038145" cy="464205"/>
          </a:xfrm>
          <a:prstGeom prst="rect">
            <a:avLst/>
          </a:prstGeom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-106" charset="0"/>
              </a:defRPr>
            </a:lvl1pPr>
          </a:lstStyle>
          <a:p>
            <a:pPr>
              <a:defRPr/>
            </a:pPr>
            <a:fld id="{64986F36-DBCF-44DD-BA30-32A12BC484DD}" type="datetime1">
              <a:rPr lang="en-US"/>
              <a:pPr>
                <a:defRPr/>
              </a:pPr>
              <a:t>10/8/2012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172" tIns="46586" rIns="93172" bIns="46586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45" y="4416099"/>
            <a:ext cx="5607711" cy="4182457"/>
          </a:xfrm>
          <a:prstGeom prst="rect">
            <a:avLst/>
          </a:prstGeom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659"/>
            <a:ext cx="3038145" cy="464205"/>
          </a:xfrm>
          <a:prstGeom prst="rect">
            <a:avLst/>
          </a:prstGeom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-106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734" y="8830659"/>
            <a:ext cx="3038145" cy="464205"/>
          </a:xfrm>
          <a:prstGeom prst="rect">
            <a:avLst/>
          </a:prstGeom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-106" charset="0"/>
              </a:defRPr>
            </a:lvl1pPr>
          </a:lstStyle>
          <a:p>
            <a:pPr>
              <a:defRPr/>
            </a:pPr>
            <a:fld id="{CF4DDD3C-D6AE-44B3-8E42-68B10D689B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127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533830C-1DB8-4B66-95AA-1061DB0050D4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74D8FB6-9C93-4483-A978-7B4E4884FE31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5CEAB0EC-9269-4257-A202-AC267DE3833D}" type="slidenum">
              <a:rPr lang="en-US" sz="1200"/>
              <a:pPr algn="r" defTabSz="930356"/>
              <a:t>12</a:t>
            </a:fld>
            <a:endParaRPr lang="en-US" sz="1200" dirty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b="1" dirty="0" smtClean="0">
                <a:latin typeface="Times New Roman" pitchFamily="64" charset="0"/>
              </a:rPr>
              <a:t>Tom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F7B31508-94BC-4F91-AA38-497CC5AE5D27}" type="slidenum">
              <a:rPr lang="en-US" sz="1200"/>
              <a:pPr algn="r" defTabSz="930356"/>
              <a:t>13</a:t>
            </a:fld>
            <a:endParaRPr lang="en-US" sz="1200" dirty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dirty="0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7262F094-79BA-4FBC-AD44-1E2BBBD5CAB3}" type="slidenum">
              <a:rPr lang="en-US" sz="1200"/>
              <a:pPr algn="r" defTabSz="930356"/>
              <a:t>14</a:t>
            </a:fld>
            <a:endParaRPr lang="en-US" sz="1200" dirty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en-US" sz="1400" b="1" dirty="0" smtClean="0">
                <a:solidFill>
                  <a:srgbClr val="451A72"/>
                </a:solidFill>
              </a:rPr>
              <a:t>What happens after I submit all the paperwork?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</a:pPr>
            <a:endParaRPr lang="en-US" sz="3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1200" dirty="0" smtClean="0">
                <a:solidFill>
                  <a:srgbClr val="451A72"/>
                </a:solidFill>
              </a:rPr>
              <a:t>OSE (Andrea) submits the paperwork and opens a Purchase Order Requisition</a:t>
            </a: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1200" dirty="0" smtClean="0">
                <a:solidFill>
                  <a:srgbClr val="451A72"/>
                </a:solidFill>
              </a:rPr>
              <a:t>Stern Budget Office reviews the Requisition and approves (or rejects)</a:t>
            </a: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1200" dirty="0" smtClean="0">
                <a:solidFill>
                  <a:srgbClr val="451A72"/>
                </a:solidFill>
              </a:rPr>
              <a:t>If Budget Office approves, Accounts Payable reviews all paperwork and contacts the vendor to let them know the contract is under review… There will likely be questions A/P will ask the vendor and there will be some back and forth</a:t>
            </a: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1200" dirty="0" smtClean="0">
                <a:solidFill>
                  <a:srgbClr val="451A72"/>
                </a:solidFill>
              </a:rPr>
              <a:t>Once A/P approves the Requisition, they will sign the contract, open a Purchase Order for the estimated amount, and issue a Purchase Order Number</a:t>
            </a: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1200" dirty="0" smtClean="0">
                <a:solidFill>
                  <a:srgbClr val="451A72"/>
                </a:solidFill>
              </a:rPr>
              <a:t>A/P will email or fax the Purchase Order to the vendor letting them know that any invoices submitted to NYU under the given Purchase Order Number will be paid</a:t>
            </a: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1200" dirty="0" smtClean="0">
                <a:solidFill>
                  <a:srgbClr val="451A72"/>
                </a:solidFill>
              </a:rPr>
              <a:t>Once service/goods are rendered, vendor can submit an invoice to you (the club)</a:t>
            </a: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1200" dirty="0" smtClean="0">
                <a:solidFill>
                  <a:srgbClr val="451A72"/>
                </a:solidFill>
              </a:rPr>
              <a:t>Club submits the invoice to OSE to have the invoice processed and check issued</a:t>
            </a:r>
          </a:p>
          <a:p>
            <a:pPr eaLnBrk="1" hangingPunct="1">
              <a:buFontTx/>
              <a:buChar char="•"/>
            </a:pPr>
            <a:endParaRPr lang="en-US" b="1" dirty="0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47B338D5-8C3D-4BAB-8324-75736B365FBB}" type="slidenum">
              <a:rPr lang="en-US" sz="1200"/>
              <a:pPr algn="r" defTabSz="930356"/>
              <a:t>15</a:t>
            </a:fld>
            <a:endParaRPr lang="en-US" sz="1200" dirty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dirty="0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782EC3BE-BCD4-40A8-99C5-B654C053914C}" type="slidenum">
              <a:rPr lang="en-US" sz="1200"/>
              <a:pPr algn="r" defTabSz="930356"/>
              <a:t>16</a:t>
            </a:fld>
            <a:endParaRPr lang="en-US" sz="1200" dirty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dirty="0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FAF1C25C-F27A-4038-9688-92DA2FE55986}" type="slidenum">
              <a:rPr lang="en-US" sz="1200"/>
              <a:pPr algn="r" defTabSz="930356"/>
              <a:t>17</a:t>
            </a:fld>
            <a:endParaRPr lang="en-US" sz="1200" dirty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dirty="0" smtClean="0">
                <a:solidFill>
                  <a:srgbClr val="451A72"/>
                </a:solidFill>
              </a:rPr>
              <a:t>If paperwork is insufficient we will return reimbursement request to club mailbox and notify club presidents and finance VPs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dirty="0" smtClean="0">
                <a:solidFill>
                  <a:srgbClr val="451A72"/>
                </a:solidFill>
              </a:rPr>
              <a:t>If paperwork is sufficient, we will enter reimbursement request into the A/P Workflow System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dirty="0" smtClean="0">
                <a:solidFill>
                  <a:srgbClr val="451A72"/>
                </a:solidFill>
              </a:rPr>
              <a:t>Click the link on the email, log-in using your net ID and NYU password (not your Stern password), then click on the expense and approve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dirty="0" smtClean="0">
                <a:solidFill>
                  <a:srgbClr val="451A72"/>
                </a:solidFill>
              </a:rPr>
              <a:t>Make sure your NYU email account is linked to your Stern email account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endParaRPr lang="en-US" sz="17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200" b="1" u="sng" dirty="0" smtClean="0">
                <a:solidFill>
                  <a:srgbClr val="451A72"/>
                </a:solidFill>
              </a:rPr>
              <a:t>PAPERWORK MUST BE PERFECT!</a:t>
            </a:r>
            <a:endParaRPr lang="en-US" sz="1200" u="sng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Complete fields 1, 2, 5, 10, and 11 ONLY… Write legibly!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Remember to sign the form and provide email address and date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Co-President or Finance VP must approve expense by signing in the upper right-hand corner of the form.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Itemized receipt must be attached for ALL expenses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dirty="0" smtClean="0">
                <a:solidFill>
                  <a:srgbClr val="451A72"/>
                </a:solidFill>
              </a:rPr>
              <a:t>If you don’t have it, include a Missing Documentation Form provided in KMC 6-130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Proof-of-purchase receipt must be attached for ALL expenses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dirty="0" smtClean="0">
                <a:solidFill>
                  <a:srgbClr val="451A72"/>
                </a:solidFill>
              </a:rPr>
              <a:t>Credit card signature page, credit card statement, front and back of canceled check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dirty="0" smtClean="0">
                <a:solidFill>
                  <a:srgbClr val="451A72"/>
                </a:solidFill>
              </a:rPr>
              <a:t>If you used cash, include a Missing Documentation Form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DO NOT USE STAPLES TO AFFIX RECIEPTS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List of Attendees is required for any goods/services consumed by more than one person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dirty="0" smtClean="0">
                <a:solidFill>
                  <a:srgbClr val="451A72"/>
                </a:solidFill>
              </a:rPr>
              <a:t>For students: first name, last name, and netID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dirty="0" smtClean="0">
                <a:solidFill>
                  <a:srgbClr val="451A72"/>
                </a:solidFill>
              </a:rPr>
              <a:t>For non-students: first name, last name, company, affiliation to Stern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Any travel-related expense (airfare, lodging, rental car, etc.) require a Travel Expense Breakdown Sheet (provided in KMC 6-130)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8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1900" b="1" u="sng" dirty="0" smtClean="0">
                <a:solidFill>
                  <a:srgbClr val="451A72"/>
                </a:solidFill>
              </a:rPr>
              <a:t>Refer to Student Reimbursement Guidelines sheet for more detailed information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endParaRPr lang="en-US" sz="1700" dirty="0" smtClean="0">
              <a:solidFill>
                <a:srgbClr val="451A72"/>
              </a:solidFill>
            </a:endParaRPr>
          </a:p>
          <a:p>
            <a:pPr eaLnBrk="1" hangingPunct="1">
              <a:buFontTx/>
              <a:buChar char="•"/>
            </a:pPr>
            <a:endParaRPr lang="en-US" b="1" dirty="0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C44EF4B8-637D-4C6A-91F4-6528E2DB0C31}" type="slidenum">
              <a:rPr lang="en-US" sz="1200"/>
              <a:pPr algn="r" defTabSz="930356"/>
              <a:t>18</a:t>
            </a:fld>
            <a:endParaRPr lang="en-US" sz="1200" dirty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dirty="0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41FAF4B7-8C1A-4908-AB13-FC98178E9C13}" type="slidenum">
              <a:rPr lang="en-US" sz="1200"/>
              <a:pPr algn="r" defTabSz="930356"/>
              <a:t>19</a:t>
            </a:fld>
            <a:endParaRPr lang="en-US" sz="1200" dirty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dirty="0" smtClean="0">
                <a:solidFill>
                  <a:srgbClr val="451A72"/>
                </a:solidFill>
              </a:rPr>
              <a:t>If paperwork is insufficient we will return reimbursement request to club mailbox and notify club presidents and finance VPs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dirty="0" smtClean="0">
                <a:solidFill>
                  <a:srgbClr val="451A72"/>
                </a:solidFill>
              </a:rPr>
              <a:t>If paperwork is sufficient, we will forward to Stern Budget Office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200" b="1" u="sng" dirty="0" smtClean="0">
                <a:solidFill>
                  <a:srgbClr val="451A72"/>
                </a:solidFill>
              </a:rPr>
              <a:t>PAPERWORK MUST BE PERFECT!</a:t>
            </a:r>
            <a:endParaRPr lang="en-US" sz="1200" u="sng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Complete fields 1, 2, 5, 10, and 11 ONLY… Write legibly!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Remember to sign the form and provide email address and date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Co-President or Finance VP must approve expense by signing in the upper right-hand corner of the form.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Itemized receipt must be attached for ALL expenses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dirty="0" smtClean="0">
                <a:solidFill>
                  <a:srgbClr val="451A72"/>
                </a:solidFill>
              </a:rPr>
              <a:t>If you don’t have it, include a Missing Documentation Form provided in KMC 6-130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Proof-of-purchase receipt must be attached for ALL expenses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dirty="0" smtClean="0">
                <a:solidFill>
                  <a:srgbClr val="451A72"/>
                </a:solidFill>
              </a:rPr>
              <a:t>Credit card signature page, credit card statement, front and back of canceled check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dirty="0" smtClean="0">
                <a:solidFill>
                  <a:srgbClr val="451A72"/>
                </a:solidFill>
              </a:rPr>
              <a:t>If you used cash, include a Missing Documentation Form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DO NOT USE STAPLES TO AFFIX RECIEPTS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List of Attendees is required for any goods/services consumed by more than one person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dirty="0" smtClean="0">
                <a:solidFill>
                  <a:srgbClr val="451A72"/>
                </a:solidFill>
              </a:rPr>
              <a:t>For students: first name, last name, and netID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dirty="0" smtClean="0">
                <a:solidFill>
                  <a:srgbClr val="451A72"/>
                </a:solidFill>
              </a:rPr>
              <a:t>For non-students: first name, last name, company, affiliation to Stern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Any travel-related expense (airfare, lodging, rental car, etc.) require a Travel Expense Breakdown Sheet (provided in KMC 6-130)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8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1900" b="1" u="sng" dirty="0" smtClean="0">
                <a:solidFill>
                  <a:srgbClr val="451A72"/>
                </a:solidFill>
              </a:rPr>
              <a:t>Refer to Student Reimbursement Guidelines sheet for more detailed information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endParaRPr lang="en-US" sz="1700" dirty="0" smtClean="0">
              <a:solidFill>
                <a:srgbClr val="451A72"/>
              </a:solidFill>
            </a:endParaRPr>
          </a:p>
          <a:p>
            <a:pPr eaLnBrk="1" hangingPunct="1">
              <a:buFontTx/>
              <a:buChar char="•"/>
            </a:pPr>
            <a:endParaRPr lang="en-US" b="1" dirty="0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8A259BC0-20A6-4E62-847B-B5D1CB27D631}" type="slidenum">
              <a:rPr lang="en-US" sz="1200"/>
              <a:pPr algn="r" defTabSz="930356"/>
              <a:t>20</a:t>
            </a:fld>
            <a:endParaRPr lang="en-US" sz="1200" dirty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dirty="0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E38AE2-5AA6-400C-81E9-CEC0A6A0CC61}" type="slidenum">
              <a:rPr lang="en-US" smtClean="0">
                <a:latin typeface="Times New Roman" pitchFamily="64" charset="0"/>
              </a:rPr>
              <a:pPr/>
              <a:t>2</a:t>
            </a:fld>
            <a:endParaRPr lang="en-US" dirty="0" smtClean="0">
              <a:latin typeface="Times New Roman" pitchFamily="6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dirty="0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EB167B78-EADC-44B0-B400-C2B99FD7DEDC}" type="slidenum">
              <a:rPr lang="en-US" sz="1200"/>
              <a:pPr algn="r" defTabSz="930356"/>
              <a:t>21</a:t>
            </a:fld>
            <a:endParaRPr lang="en-US" sz="1200" dirty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dirty="0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B085041E-1078-4FDF-B975-2818491CDB44}" type="slidenum">
              <a:rPr lang="en-US" sz="1200"/>
              <a:pPr algn="r" defTabSz="930356"/>
              <a:t>22</a:t>
            </a:fld>
            <a:endParaRPr lang="en-US" sz="1200" dirty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dirty="0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BC2DA53-CF0A-41FD-92A3-5856726BC5B2}" type="slidenum">
              <a:rPr lang="en-US" smtClean="0"/>
              <a:pPr/>
              <a:t>23</a:t>
            </a:fld>
            <a:endParaRPr lang="en-US" dirty="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DIANA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96A48B4-A214-460D-BD2E-B1159E328F00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Last bullet-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External costs include insurance, rentals &amp; catering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E2CBC6D-F94E-4E7A-908B-C2EACD074E65}" type="slidenum">
              <a:rPr lang="en-US" smtClean="0"/>
              <a:pPr/>
              <a:t>25</a:t>
            </a:fld>
            <a:endParaRPr lang="en-US" dirty="0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Last bullet-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External costs include insurance, rentals &amp; catering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CAE698-1FB4-4008-9CAE-AEB6942A039C}" type="slidenum">
              <a:rPr lang="en-US" smtClean="0">
                <a:solidFill>
                  <a:srgbClr val="000000"/>
                </a:solidFill>
              </a:rPr>
              <a:pPr/>
              <a:t>26</a:t>
            </a:fld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884F854-B91B-4D2D-9429-174D0C8D0C7C}" type="slidenum">
              <a:rPr lang="en-US" smtClean="0"/>
              <a:pPr/>
              <a:t>27</a:t>
            </a:fld>
            <a:endParaRPr lang="en-US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9FD44E2-1C4B-4080-875F-F73F6651143A}" type="slidenum">
              <a:rPr lang="en-US" smtClean="0"/>
              <a:pPr/>
              <a:t>28</a:t>
            </a:fld>
            <a:endParaRPr lang="en-US" dirty="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 b="1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5450F16-8489-4741-A46F-69FBF3C7061F}" type="slidenum">
              <a:rPr lang="en-US" smtClean="0"/>
              <a:pPr/>
              <a:t>29</a:t>
            </a:fld>
            <a:endParaRPr lang="en-US" dirty="0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 b="1" dirty="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0E0001-7720-4DBB-8BC2-1B39AADE5741}" type="slidenum">
              <a:rPr lang="en-US" smtClean="0"/>
              <a:pPr/>
              <a:t>30</a:t>
            </a:fld>
            <a:endParaRPr lang="en-US" dirty="0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 b="1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015019-D079-4ABC-A9E8-BAC1F865973F}" type="slidenum">
              <a:rPr lang="en-US" smtClean="0">
                <a:latin typeface="Times New Roman" pitchFamily="64" charset="0"/>
              </a:rPr>
              <a:pPr/>
              <a:t>3</a:t>
            </a:fld>
            <a:endParaRPr lang="en-US" dirty="0" smtClean="0">
              <a:latin typeface="Times New Roman" pitchFamily="64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dirty="0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8486C23-9C73-4765-8D98-F47F552BC400}" type="slidenum">
              <a:rPr lang="en-US" smtClean="0"/>
              <a:pPr/>
              <a:t>31</a:t>
            </a:fld>
            <a:endParaRPr lang="en-US" dirty="0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 b="1" dirty="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C9589A-E66E-46D8-81FB-267BB5125FCC}" type="slidenum">
              <a:rPr lang="en-US" smtClean="0"/>
              <a:pPr/>
              <a:t>32</a:t>
            </a:fld>
            <a:endParaRPr lang="en-US" dirty="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 b="1" dirty="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66F15B-277C-4854-AAF8-2EE74AC77A29}" type="slidenum">
              <a:rPr lang="en-US" smtClean="0"/>
              <a:pPr/>
              <a:t>33</a:t>
            </a:fld>
            <a:endParaRPr lang="en-US" dirty="0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 b="1" dirty="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1D3613-0184-46CF-9C05-AC2D4EFF732F}" type="slidenum">
              <a:rPr lang="en-US" smtClean="0"/>
              <a:pPr/>
              <a:t>34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35501C6-A94B-40FC-B7BA-4C4FB9287967}" type="slidenum">
              <a:rPr lang="en-US" smtClean="0"/>
              <a:pPr/>
              <a:t>35</a:t>
            </a:fld>
            <a:endParaRPr lang="en-US" dirty="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E864199-FE55-4545-B6AA-3A1E8E31BA3E}" type="slidenum">
              <a:rPr lang="en-US" smtClean="0"/>
              <a:pPr/>
              <a:t>36</a:t>
            </a:fld>
            <a:endParaRPr lang="en-US" dirty="0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B5FB23-B8C5-4BFB-AF08-1078F78921CB}" type="slidenum">
              <a:rPr lang="en-US" smtClean="0">
                <a:latin typeface="Times New Roman" pitchFamily="64" charset="0"/>
              </a:rPr>
              <a:pPr/>
              <a:t>4</a:t>
            </a:fld>
            <a:endParaRPr lang="en-US" dirty="0" smtClean="0">
              <a:latin typeface="Times New Roman" pitchFamily="64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b="1" dirty="0" smtClean="0">
                <a:latin typeface="Times New Roman" pitchFamily="64" charset="0"/>
              </a:rPr>
              <a:t>You </a:t>
            </a:r>
            <a:r>
              <a:rPr lang="en-US" b="1" baseline="0" dirty="0" smtClean="0">
                <a:latin typeface="Times New Roman" pitchFamily="64" charset="0"/>
              </a:rPr>
              <a:t> want to make sure to come to us first and we will tell you how best to deal with these offices</a:t>
            </a:r>
            <a:endParaRPr lang="en-US" b="1" dirty="0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OSE</a:t>
            </a:r>
            <a:r>
              <a:rPr lang="en-US" baseline="0" dirty="0" smtClean="0"/>
              <a:t>Website</a:t>
            </a:r>
            <a:endParaRPr lang="en-US" dirty="0" smtClean="0"/>
          </a:p>
          <a:p>
            <a:r>
              <a:rPr lang="en-US" dirty="0" smtClean="0"/>
              <a:t>SERF = Catering</a:t>
            </a:r>
          </a:p>
          <a:p>
            <a:r>
              <a:rPr lang="en-US" dirty="0" smtClean="0"/>
              <a:t>Media Request form = AV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4DDD3C-D6AE-44B3-8E42-68B10D689B2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4C310E-8E5E-481B-BCEA-DFF5F6192C5E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D33AC71-5D9C-40E1-8F16-6B12F3185B9F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Reservations at Kimmel are difficult to come by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Last bullet- External costs include insurance, rentals &amp; catering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Make sure you have confirmation that you have the room before promoting it. 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	just b/c you submitted</a:t>
            </a:r>
            <a:r>
              <a:rPr lang="en-US" baseline="0" dirty="0" smtClean="0"/>
              <a:t> it does not mean you have it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0D37A16-D64D-4F59-8965-438A4FB836A8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AE5DD22-2DFA-4271-8A7A-B56BFEE58505}" type="slidenum">
              <a:rPr lang="en-US" smtClean="0"/>
              <a:pPr/>
              <a:t>10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5CEF8CED-8C6E-421A-A5E1-008987130F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8BDF4A5F-F216-4946-97DA-12457CA19B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9EA11DE4-131A-4431-9905-14C105689A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76200"/>
            <a:ext cx="7772400" cy="601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0CA441EC-F5F8-4902-9F72-73393162D4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0B82554B-E7AC-43EF-9F93-D9E7A696FA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2528DA0F-DA93-4133-8C9F-938AB5ADF9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4294C02A-A0DA-48F4-996C-76A8A7367A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810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921C4601-78B7-4002-B41A-8490CDD323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FDCB7922-9F3E-41AC-B7A8-3742BB0A1D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5CD86214-4804-49E5-9506-4D7D73F288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1060AE3E-D79F-40F6-91FF-62F6C4BDCF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F234B5E0-B1CF-45C3-94AC-4F341FFBFF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E3108076-7826-4578-8A48-18F9598BCA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000000"/>
                </a:solidFill>
                <a:latin typeface="+mj-lt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j-lt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j-lt"/>
                <a:ea typeface="+mn-ea"/>
              </a:defRPr>
            </a:lvl1pPr>
          </a:lstStyle>
          <a:p>
            <a:pPr>
              <a:defRPr/>
            </a:pPr>
            <a:fld id="{3F82A52E-98CA-4BEC-B665-EF5F8DB640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451A72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3600" dirty="0">
              <a:solidFill>
                <a:srgbClr val="000000"/>
              </a:solidFill>
              <a:latin typeface="Garamond" pitchFamily="18" charset="0"/>
              <a:ea typeface="+mn-ea"/>
            </a:endParaRPr>
          </a:p>
        </p:txBody>
      </p:sp>
      <p:pic>
        <p:nvPicPr>
          <p:cNvPr id="1032" name="Picture 9" descr="purple logo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001000" y="5876925"/>
            <a:ext cx="91440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22" r:id="rId1"/>
    <p:sldLayoutId id="2147485023" r:id="rId2"/>
    <p:sldLayoutId id="2147485024" r:id="rId3"/>
    <p:sldLayoutId id="2147485025" r:id="rId4"/>
    <p:sldLayoutId id="2147485026" r:id="rId5"/>
    <p:sldLayoutId id="2147485027" r:id="rId6"/>
    <p:sldLayoutId id="2147485028" r:id="rId7"/>
    <p:sldLayoutId id="2147485029" r:id="rId8"/>
    <p:sldLayoutId id="2147485030" r:id="rId9"/>
    <p:sldLayoutId id="2147485031" r:id="rId10"/>
    <p:sldLayoutId id="2147485032" r:id="rId11"/>
    <p:sldLayoutId id="2147485033" r:id="rId12"/>
    <p:sldLayoutId id="214748503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u.edu/purchasing.services/pdf/Supplier_Guide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https://nyustern.campusgroups.com/upload/image_117145_gfa_expenses_21616155.jpg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3.stern.nyu.edu/rrs/rrs_user.cgi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tern.nyu.edu/StudentActivities/Services/RequestSpaceEventServices/index.ht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yustern.campusgroups.com/students/survey?club=students&amp;survey_uid=36c2e11e-fe41-102b-ac69-00e04cf077a2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32004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MBA Leader Training Resources Workshop</a:t>
            </a:r>
            <a:r>
              <a:rPr lang="en-US" sz="54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54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28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28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endParaRPr lang="en-US" sz="3200" b="1" i="1" dirty="0" smtClean="0">
              <a:solidFill>
                <a:srgbClr val="451A72"/>
              </a:solidFill>
              <a:latin typeface="+mn-lt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Catering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001000" cy="5257800"/>
          </a:xfrm>
        </p:spPr>
        <p:txBody>
          <a:bodyPr/>
          <a:lstStyle/>
          <a:p>
            <a:pPr lvl="1" eaLnBrk="1" hangingPunct="1">
              <a:buFont typeface="Arial" pitchFamily="34" charset="0"/>
              <a:buChar char="•"/>
            </a:pPr>
            <a:endParaRPr lang="en-US" sz="2600" dirty="0" smtClean="0">
              <a:solidFill>
                <a:srgbClr val="451A72"/>
              </a:solidFill>
            </a:endParaRP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600" dirty="0" smtClean="0">
                <a:solidFill>
                  <a:srgbClr val="451A72"/>
                </a:solidFill>
              </a:rPr>
              <a:t>Expenses include food, beverage, rentals and staff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600" dirty="0" smtClean="0">
                <a:solidFill>
                  <a:srgbClr val="451A72"/>
                </a:solidFill>
              </a:rPr>
              <a:t>Customized menus for student clubs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600" dirty="0" smtClean="0">
                <a:solidFill>
                  <a:srgbClr val="451A72"/>
                </a:solidFill>
              </a:rPr>
              <a:t>All events with alcohol require a server even if food is donated or brought in from a local restaurant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600" dirty="0" smtClean="0">
                <a:solidFill>
                  <a:srgbClr val="451A72"/>
                </a:solidFill>
              </a:rPr>
              <a:t>Food must be served if alcohol is provided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600" dirty="0" smtClean="0">
                <a:solidFill>
                  <a:srgbClr val="451A72"/>
                </a:solidFill>
              </a:rPr>
              <a:t>Catering requests must be submitted at least two weeks in advance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600" dirty="0" smtClean="0">
                <a:solidFill>
                  <a:srgbClr val="451A72"/>
                </a:solidFill>
              </a:rPr>
              <a:t>Clubs will be charged at full cost for late cancellations</a:t>
            </a:r>
          </a:p>
          <a:p>
            <a:pPr eaLnBrk="1" hangingPunct="1"/>
            <a:endParaRPr lang="en-US" sz="2600" b="1" dirty="0" smtClean="0">
              <a:solidFill>
                <a:srgbClr val="451A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CampusGroups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229600" cy="4572000"/>
          </a:xfrm>
        </p:spPr>
        <p:txBody>
          <a:bodyPr/>
          <a:lstStyle/>
          <a:p>
            <a:pPr eaLnBrk="1" hangingPunct="1">
              <a:spcBef>
                <a:spcPts val="300"/>
              </a:spcBef>
            </a:pPr>
            <a:r>
              <a:rPr lang="en-US" sz="2600" dirty="0" smtClean="0">
                <a:solidFill>
                  <a:srgbClr val="451A72"/>
                </a:solidFill>
              </a:rPr>
              <a:t>Update current officer status, create events and registrations &amp; send e-mails</a:t>
            </a:r>
          </a:p>
          <a:p>
            <a:pPr lvl="1" eaLnBrk="1" hangingPunct="1">
              <a:spcBef>
                <a:spcPts val="300"/>
              </a:spcBef>
            </a:pPr>
            <a:r>
              <a:rPr lang="en-US" sz="2200" dirty="0" smtClean="0">
                <a:solidFill>
                  <a:srgbClr val="451A72"/>
                </a:solidFill>
              </a:rPr>
              <a:t>Be sure to send events and e-mails to the appropriate audience</a:t>
            </a:r>
          </a:p>
          <a:p>
            <a:pPr lvl="1" eaLnBrk="1" hangingPunct="1">
              <a:spcBef>
                <a:spcPts val="300"/>
              </a:spcBef>
              <a:buNone/>
            </a:pPr>
            <a:endParaRPr lang="en-US" sz="1600" b="1" dirty="0" smtClean="0">
              <a:solidFill>
                <a:srgbClr val="451A72"/>
              </a:solidFill>
            </a:endParaRPr>
          </a:p>
          <a:p>
            <a:pPr eaLnBrk="1" hangingPunct="1">
              <a:spcBef>
                <a:spcPts val="300"/>
              </a:spcBef>
            </a:pPr>
            <a:r>
              <a:rPr lang="en-US" sz="2600" dirty="0" smtClean="0">
                <a:solidFill>
                  <a:srgbClr val="451A72"/>
                </a:solidFill>
              </a:rPr>
              <a:t>Create events to add to Calendar</a:t>
            </a:r>
          </a:p>
          <a:p>
            <a:pPr lvl="1" eaLnBrk="1" hangingPunct="1">
              <a:spcBef>
                <a:spcPts val="300"/>
              </a:spcBef>
            </a:pPr>
            <a:r>
              <a:rPr lang="en-US" sz="2200" dirty="0" smtClean="0">
                <a:solidFill>
                  <a:srgbClr val="451A72"/>
                </a:solidFill>
              </a:rPr>
              <a:t>Allows other clubs and students to know what’s going on</a:t>
            </a:r>
          </a:p>
          <a:p>
            <a:pPr lvl="1" eaLnBrk="1" hangingPunct="1">
              <a:spcBef>
                <a:spcPts val="300"/>
              </a:spcBef>
              <a:buFontTx/>
              <a:buNone/>
            </a:pPr>
            <a:endParaRPr lang="en-US" sz="1600" b="1" dirty="0" smtClean="0">
              <a:solidFill>
                <a:srgbClr val="451A72"/>
              </a:solidFill>
            </a:endParaRPr>
          </a:p>
          <a:p>
            <a:pPr eaLnBrk="1" hangingPunct="1">
              <a:spcBef>
                <a:spcPts val="300"/>
              </a:spcBef>
            </a:pPr>
            <a:r>
              <a:rPr lang="en-US" sz="2600" dirty="0" smtClean="0">
                <a:solidFill>
                  <a:srgbClr val="451A72"/>
                </a:solidFill>
              </a:rPr>
              <a:t>Can be used for club website design</a:t>
            </a:r>
          </a:p>
          <a:p>
            <a:pPr lvl="1" eaLnBrk="1" hangingPunct="1">
              <a:spcBef>
                <a:spcPts val="300"/>
              </a:spcBef>
            </a:pPr>
            <a:r>
              <a:rPr lang="en-US" sz="2200" dirty="0" smtClean="0">
                <a:solidFill>
                  <a:srgbClr val="451A72"/>
                </a:solidFill>
              </a:rPr>
              <a:t>Easy updates</a:t>
            </a:r>
          </a:p>
          <a:p>
            <a:pPr lvl="1" eaLnBrk="1" hangingPunct="1">
              <a:spcBef>
                <a:spcPts val="300"/>
              </a:spcBef>
            </a:pPr>
            <a:r>
              <a:rPr lang="en-US" sz="2200" dirty="0" smtClean="0">
                <a:solidFill>
                  <a:srgbClr val="451A72"/>
                </a:solidFill>
              </a:rPr>
              <a:t>Events, surveys, officer changes populate automatically </a:t>
            </a:r>
            <a:br>
              <a:rPr lang="en-US" sz="2200" dirty="0" smtClean="0">
                <a:solidFill>
                  <a:srgbClr val="451A72"/>
                </a:solidFill>
              </a:rPr>
            </a:br>
            <a:r>
              <a:rPr lang="en-US" sz="2200" dirty="0" smtClean="0">
                <a:solidFill>
                  <a:srgbClr val="451A72"/>
                </a:solidFill>
              </a:rPr>
              <a:t>on site</a:t>
            </a:r>
          </a:p>
          <a:p>
            <a:pPr lvl="1" eaLnBrk="1" hangingPunct="1">
              <a:spcBef>
                <a:spcPts val="300"/>
              </a:spcBef>
            </a:pPr>
            <a:r>
              <a:rPr lang="en-US" sz="2200" dirty="0" smtClean="0">
                <a:solidFill>
                  <a:srgbClr val="451A72"/>
                </a:solidFill>
              </a:rPr>
              <a:t>Update website with new officer and event information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Club Finances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/>
          <a:lstStyle/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Spending money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Anything over $1,000 = Purchase Order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Check reimbursements for pre-approved board members &lt;$1,000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Petty cash reimbursements for any club member &lt;$300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endParaRPr lang="en-US" sz="24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Getting money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Sponsorships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Paypal proceeds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Check deposits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endParaRPr lang="en-US" sz="24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Keeping the books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Yes, you have to do this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endParaRPr lang="en-US" sz="2400" dirty="0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+mn-lt"/>
              </a:rPr>
              <a:t>Spending Money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/>
          <a:lstStyle/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Any expense over $1,000 requires a Purchase Order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4-6 week lead time before payment will be issued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Important to anticipate large expenses well in advance (conferences, networking events, treks expenses, catering, other services, etc.)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u="sng" dirty="0" smtClean="0">
                <a:solidFill>
                  <a:srgbClr val="451A72"/>
                </a:solidFill>
              </a:rPr>
              <a:t>Paperwork must be perfect!</a:t>
            </a:r>
          </a:p>
          <a:p>
            <a:pPr marL="857250" lvl="1" indent="-457200" eaLnBrk="1" hangingPunct="1">
              <a:buFontTx/>
              <a:buNone/>
            </a:pPr>
            <a:endParaRPr lang="en-US" sz="20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Certain members will be approved for spending up to $1,000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Student will be reimbursed by NYU via check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u="sng" dirty="0" smtClean="0">
                <a:solidFill>
                  <a:srgbClr val="451A72"/>
                </a:solidFill>
              </a:rPr>
              <a:t>Paperwork must be perfect!</a:t>
            </a:r>
          </a:p>
          <a:p>
            <a:pPr marL="857250" lvl="1" indent="-457200" eaLnBrk="1" hangingPunct="1">
              <a:buFontTx/>
              <a:buNone/>
            </a:pPr>
            <a:endParaRPr lang="en-US" sz="20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All club members are approved for spending up to $300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Student will be reimbursed by NYU via cash or check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u="sng" dirty="0" smtClean="0">
                <a:solidFill>
                  <a:srgbClr val="451A72"/>
                </a:solidFill>
              </a:rPr>
              <a:t>Paperwork must be perfect!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endParaRPr lang="en-US" sz="2400" dirty="0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Purchase Orders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>
            <a:normAutofit/>
          </a:bodyPr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400" b="1" u="sng" dirty="0" smtClean="0">
                <a:solidFill>
                  <a:srgbClr val="451A72"/>
                </a:solidFill>
              </a:rPr>
              <a:t>Any</a:t>
            </a:r>
            <a:r>
              <a:rPr lang="en-US" sz="2400" b="1" dirty="0" smtClean="0">
                <a:solidFill>
                  <a:srgbClr val="451A72"/>
                </a:solidFill>
              </a:rPr>
              <a:t> expense over $1,000 requires a Purchase Order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7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solidFill>
                  <a:srgbClr val="451A72"/>
                </a:solidFill>
              </a:rPr>
              <a:t>What’s required to open a Purchase Order?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Contract (must include the following information)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Certificate of Insurance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Supplier Information Form (</a:t>
            </a:r>
            <a:r>
              <a:rPr lang="en-US" sz="2000" dirty="0" smtClean="0">
                <a:solidFill>
                  <a:srgbClr val="451A72"/>
                </a:solidFill>
                <a:hlinkClick r:id="rId3"/>
              </a:rPr>
              <a:t>here</a:t>
            </a:r>
            <a:r>
              <a:rPr lang="en-US" sz="2000" dirty="0" smtClean="0">
                <a:solidFill>
                  <a:srgbClr val="451A72"/>
                </a:solidFill>
              </a:rPr>
              <a:t>)</a:t>
            </a:r>
          </a:p>
          <a:p>
            <a:pPr marL="1257300" lvl="2" indent="-457200" eaLnBrk="1" hangingPunct="1">
              <a:lnSpc>
                <a:spcPct val="80000"/>
              </a:lnSpc>
              <a:buFont typeface="Times New Roman" pitchFamily="64" charset="0"/>
              <a:buAutoNum type="romanLcPeriod"/>
            </a:pPr>
            <a:endParaRPr lang="en-US" sz="14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endParaRPr lang="en-US" sz="2000" dirty="0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Purchase Orders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/>
          <a:lstStyle/>
          <a:p>
            <a:pPr marL="457200" indent="-457200" eaLnBrk="1" hangingPunct="1">
              <a:buFontTx/>
              <a:buNone/>
            </a:pPr>
            <a:r>
              <a:rPr lang="en-US" sz="2400" b="1" dirty="0" smtClean="0">
                <a:solidFill>
                  <a:srgbClr val="451A72"/>
                </a:solidFill>
              </a:rPr>
              <a:t>The invoice must include the following: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u="sng" dirty="0" smtClean="0">
                <a:solidFill>
                  <a:srgbClr val="451A72"/>
                </a:solidFill>
              </a:rPr>
              <a:t>Vendor name</a:t>
            </a:r>
            <a:r>
              <a:rPr lang="en-US" sz="2400" dirty="0" smtClean="0">
                <a:solidFill>
                  <a:srgbClr val="451A72"/>
                </a:solidFill>
              </a:rPr>
              <a:t> with the word “</a:t>
            </a:r>
            <a:r>
              <a:rPr lang="en-US" sz="2400" u="sng" dirty="0" smtClean="0">
                <a:solidFill>
                  <a:srgbClr val="451A72"/>
                </a:solidFill>
              </a:rPr>
              <a:t>Invoice</a:t>
            </a:r>
            <a:r>
              <a:rPr lang="en-US" sz="2400" dirty="0" smtClean="0">
                <a:solidFill>
                  <a:srgbClr val="451A72"/>
                </a:solidFill>
              </a:rPr>
              <a:t>” written in the heading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dirty="0" smtClean="0">
                <a:solidFill>
                  <a:srgbClr val="451A72"/>
                </a:solidFill>
              </a:rPr>
              <a:t>A unique </a:t>
            </a:r>
            <a:r>
              <a:rPr lang="en-US" sz="2400" u="sng" dirty="0" smtClean="0">
                <a:solidFill>
                  <a:srgbClr val="451A72"/>
                </a:solidFill>
              </a:rPr>
              <a:t>invoice number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dirty="0" smtClean="0">
                <a:solidFill>
                  <a:srgbClr val="451A72"/>
                </a:solidFill>
              </a:rPr>
              <a:t>Current </a:t>
            </a:r>
            <a:r>
              <a:rPr lang="en-US" sz="2400" u="sng" dirty="0" smtClean="0">
                <a:solidFill>
                  <a:srgbClr val="451A72"/>
                </a:solidFill>
              </a:rPr>
              <a:t>date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u="sng" dirty="0" smtClean="0">
                <a:solidFill>
                  <a:srgbClr val="451A72"/>
                </a:solidFill>
              </a:rPr>
              <a:t>Payment due</a:t>
            </a:r>
            <a:r>
              <a:rPr lang="en-US" sz="2400" dirty="0" smtClean="0">
                <a:solidFill>
                  <a:srgbClr val="451A72"/>
                </a:solidFill>
              </a:rPr>
              <a:t> date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u="sng" dirty="0" smtClean="0">
                <a:solidFill>
                  <a:srgbClr val="451A72"/>
                </a:solidFill>
              </a:rPr>
              <a:t>Addressed to NYU Stern School of Business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u="sng" dirty="0" smtClean="0">
                <a:solidFill>
                  <a:srgbClr val="451A72"/>
                </a:solidFill>
              </a:rPr>
              <a:t>Itemized description</a:t>
            </a:r>
            <a:r>
              <a:rPr lang="en-US" sz="2400" dirty="0" smtClean="0">
                <a:solidFill>
                  <a:srgbClr val="451A72"/>
                </a:solidFill>
              </a:rPr>
              <a:t> of service/good rendered with associated cost</a:t>
            </a:r>
            <a:endParaRPr lang="en-US" sz="2400" u="sng" dirty="0" smtClean="0">
              <a:solidFill>
                <a:srgbClr val="451A72"/>
              </a:solidFill>
            </a:endParaRP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endParaRPr lang="en-US" sz="2000" dirty="0" smtClean="0">
              <a:solidFill>
                <a:srgbClr val="451A72"/>
              </a:solidFill>
            </a:endParaRPr>
          </a:p>
          <a:p>
            <a:pPr marL="1257300" lvl="2" indent="-457200" eaLnBrk="1" hangingPunct="1">
              <a:buFont typeface="Times New Roman" pitchFamily="64" charset="0"/>
              <a:buAutoNum type="romanLcPeriod"/>
            </a:pPr>
            <a:endParaRPr lang="en-US" sz="16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endParaRPr lang="en-US" sz="2400" dirty="0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Purchase Orders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>
            <a:normAutofit/>
          </a:bodyPr>
          <a:lstStyle/>
          <a:p>
            <a:pPr marL="457200" indent="-457200" algn="ctr" eaLnBrk="1" hangingPunct="1">
              <a:lnSpc>
                <a:spcPct val="80000"/>
              </a:lnSpc>
              <a:buFontTx/>
              <a:buNone/>
            </a:pPr>
            <a:r>
              <a:rPr lang="en-US" sz="3700" b="1" dirty="0" smtClean="0">
                <a:solidFill>
                  <a:srgbClr val="451A72"/>
                </a:solidFill>
              </a:rPr>
              <a:t>WHAT TO REMEMBER: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500" b="1" u="sng" dirty="0" smtClean="0">
                <a:solidFill>
                  <a:srgbClr val="451A72"/>
                </a:solidFill>
              </a:rPr>
              <a:t>Communicate early and often</a:t>
            </a:r>
            <a:r>
              <a:rPr lang="en-US" sz="2500" b="1" dirty="0" smtClean="0">
                <a:solidFill>
                  <a:srgbClr val="451A72"/>
                </a:solidFill>
              </a:rPr>
              <a:t> about major events happening in your club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endParaRPr lang="en-US" sz="2500" b="1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500" b="1" u="sng" dirty="0" smtClean="0">
                <a:solidFill>
                  <a:srgbClr val="451A72"/>
                </a:solidFill>
              </a:rPr>
              <a:t>Anticipate</a:t>
            </a:r>
            <a:r>
              <a:rPr lang="en-US" sz="2500" b="1" dirty="0" smtClean="0">
                <a:solidFill>
                  <a:srgbClr val="451A72"/>
                </a:solidFill>
              </a:rPr>
              <a:t> expenses over $1,000 and get the purchase order process started early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endParaRPr lang="en-US" sz="2500" b="1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500" b="1" dirty="0" smtClean="0">
                <a:solidFill>
                  <a:srgbClr val="451A72"/>
                </a:solidFill>
              </a:rPr>
              <a:t>PO must be approve prior to any goods/services being rendered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endParaRPr lang="en-US" sz="2500" b="1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500" b="1" dirty="0" smtClean="0">
                <a:solidFill>
                  <a:srgbClr val="451A72"/>
                </a:solidFill>
              </a:rPr>
              <a:t>Entire process will take </a:t>
            </a:r>
            <a:r>
              <a:rPr lang="en-US" sz="2500" b="1" u="sng" dirty="0" smtClean="0">
                <a:solidFill>
                  <a:srgbClr val="451A72"/>
                </a:solidFill>
              </a:rPr>
              <a:t>4 to 6 weeks</a:t>
            </a:r>
            <a:r>
              <a:rPr lang="en-US" sz="2500" b="1" dirty="0" smtClean="0">
                <a:solidFill>
                  <a:srgbClr val="451A72"/>
                </a:solidFill>
              </a:rPr>
              <a:t> (maybe even longer)</a:t>
            </a:r>
            <a:endParaRPr lang="en-US" sz="2500" b="1" u="sng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endParaRPr lang="en-US" sz="2500" b="1" u="sng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500" b="1" u="sng" dirty="0" smtClean="0">
                <a:solidFill>
                  <a:srgbClr val="451A72"/>
                </a:solidFill>
              </a:rPr>
              <a:t>PAPERWORK MUST BE PERFECT!</a:t>
            </a:r>
            <a:endParaRPr lang="en-US" sz="1900" b="1" u="sng" dirty="0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Expenses up to $1,000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>
            <a:normAutofit/>
          </a:bodyPr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solidFill>
                  <a:srgbClr val="451A72"/>
                </a:solidFill>
              </a:rPr>
              <a:t>What is the process?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Student completes the NYU Student Reimbursement Request Form provided in KMC 6-130 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Attach proper documentation to the reimbursement form and submit in box in KMC 6-130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OSE will review form and documentation for completeness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You will receive an email from NYU asking you to “approve” the reimbursement request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Once you approve the expense, Stern Budget Office will review and approve, then NYU Accounts Payable will review and approve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Once the check has been issued, you will be notified by email to pick-up your check in KMC 6-130 (Westchester students will be mailed their checks)</a:t>
            </a:r>
          </a:p>
          <a:p>
            <a:pPr marL="1257300" lvl="2" indent="-457200" eaLnBrk="1" hangingPunct="1">
              <a:lnSpc>
                <a:spcPct val="80000"/>
              </a:lnSpc>
              <a:buFont typeface="Times New Roman" pitchFamily="64" charset="0"/>
              <a:buAutoNum type="romanLcPeriod"/>
            </a:pPr>
            <a:endParaRPr lang="en-US" sz="11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endParaRPr lang="en-US" sz="1700" dirty="0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Expenses up to $1,000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/>
          <a:lstStyle/>
          <a:p>
            <a:pPr marL="457200" indent="-457200" eaLnBrk="1" hangingPunct="1"/>
            <a:r>
              <a:rPr lang="en-US" sz="2800" b="1" dirty="0">
                <a:solidFill>
                  <a:srgbClr val="451A72"/>
                </a:solidFill>
              </a:rPr>
              <a:t>Some officers in a club will have the authority to spend up to $1000 on behalf of their club. Please check in with your president to discuss. </a:t>
            </a:r>
          </a:p>
          <a:p>
            <a:pPr marL="457200" indent="-457200" eaLnBrk="1" hangingPunct="1"/>
            <a:r>
              <a:rPr lang="en-US" sz="2800" b="1" dirty="0" smtClean="0">
                <a:solidFill>
                  <a:srgbClr val="451A72"/>
                </a:solidFill>
              </a:rPr>
              <a:t>Reimbursement by check will take 3 to 5 weeks</a:t>
            </a:r>
          </a:p>
          <a:p>
            <a:pPr marL="457200" indent="-457200" eaLnBrk="1" hangingPunct="1"/>
            <a:endParaRPr lang="en-US" sz="2800" b="1" dirty="0" smtClean="0">
              <a:solidFill>
                <a:srgbClr val="451A72"/>
              </a:solidFill>
            </a:endParaRPr>
          </a:p>
          <a:p>
            <a:pPr marL="457200" indent="-457200" eaLnBrk="1" hangingPunct="1"/>
            <a:r>
              <a:rPr lang="en-US" sz="2800" b="1" dirty="0" smtClean="0">
                <a:solidFill>
                  <a:srgbClr val="451A72"/>
                </a:solidFill>
              </a:rPr>
              <a:t>Enrolling in Direct Deposit will cut this down to 10 days.</a:t>
            </a:r>
          </a:p>
          <a:p>
            <a:pPr marL="857250" lvl="1" indent="-457200" eaLnBrk="1" hangingPunct="1"/>
            <a:r>
              <a:rPr lang="en-US" sz="2400" b="1" dirty="0" smtClean="0">
                <a:solidFill>
                  <a:srgbClr val="451A72"/>
                </a:solidFill>
              </a:rPr>
              <a:t>Please come to our office to get the form, attach a voided check, and submit to OSE Office</a:t>
            </a:r>
          </a:p>
          <a:p>
            <a:pPr marL="457200" indent="-457200" eaLnBrk="1" hangingPunct="1"/>
            <a:endParaRPr lang="en-US" sz="2400" b="1" dirty="0" smtClean="0">
              <a:solidFill>
                <a:srgbClr val="451A72"/>
              </a:solidFill>
            </a:endParaRPr>
          </a:p>
          <a:p>
            <a:pPr marL="457200" indent="-457200" eaLnBrk="1" hangingPunct="1"/>
            <a:endParaRPr lang="en-US" sz="2400" b="1" dirty="0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Expenses up to $300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>
            <a:normAutofit/>
          </a:bodyPr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solidFill>
                  <a:srgbClr val="451A72"/>
                </a:solidFill>
              </a:rPr>
              <a:t>All club members are authorized to expense up to $300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2000" b="1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solidFill>
                  <a:srgbClr val="451A72"/>
                </a:solidFill>
              </a:rPr>
              <a:t>What is the process?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 Student completes the NYU Student Reimbursement Request Form provided in KMC 6-130 (please use these forms and not the ones found on the web)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Attach proper documentation to the reimbursement form and submit in box in KMC 6-130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OSE Office will review form and documentation for completeness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If the Stern Budget Office approves the expense, you will be notified to pick-up your original reimbursement request in KMC 6-130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Take your original form to </a:t>
            </a:r>
            <a:r>
              <a:rPr lang="en-US" sz="2000" smtClean="0">
                <a:solidFill>
                  <a:srgbClr val="451A72"/>
                </a:solidFill>
              </a:rPr>
              <a:t>the </a:t>
            </a:r>
            <a:r>
              <a:rPr lang="en-US" sz="2000" smtClean="0">
                <a:solidFill>
                  <a:srgbClr val="451A72"/>
                </a:solidFill>
              </a:rPr>
              <a:t>bursar’s </a:t>
            </a:r>
            <a:r>
              <a:rPr lang="en-US" sz="2000" dirty="0" smtClean="0">
                <a:solidFill>
                  <a:srgbClr val="451A72"/>
                </a:solidFill>
              </a:rPr>
              <a:t>office, and they will reimburse you in cash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20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solidFill>
                  <a:srgbClr val="451A72"/>
                </a:solidFill>
              </a:rPr>
              <a:t>Expect this process to take 7 to 14 days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Role of Student Leaders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58200" cy="5715000"/>
          </a:xfrm>
        </p:spPr>
        <p:txBody>
          <a:bodyPr/>
          <a:lstStyle/>
          <a:p>
            <a:pPr marL="711200" indent="-711200" eaLnBrk="1" hangingPunct="1">
              <a:spcAft>
                <a:spcPct val="30000"/>
              </a:spcAft>
            </a:pPr>
            <a:r>
              <a:rPr lang="en-US" sz="2400" b="1" dirty="0" smtClean="0">
                <a:solidFill>
                  <a:srgbClr val="451A72"/>
                </a:solidFill>
                <a:latin typeface="Calibri" pitchFamily="34" charset="0"/>
                <a:cs typeface="Calibri" pitchFamily="34" charset="0"/>
              </a:rPr>
              <a:t>Ambassadors for the School</a:t>
            </a:r>
          </a:p>
          <a:p>
            <a:pPr marL="1111250" lvl="1" indent="-711200" eaLnBrk="1" hangingPunct="1">
              <a:spcAft>
                <a:spcPct val="30000"/>
              </a:spcAft>
            </a:pPr>
            <a:r>
              <a:rPr lang="en-US" sz="2400" dirty="0" smtClean="0">
                <a:solidFill>
                  <a:srgbClr val="451A72"/>
                </a:solidFill>
                <a:latin typeface="Calibri" pitchFamily="34" charset="0"/>
                <a:cs typeface="Calibri" pitchFamily="34" charset="0"/>
              </a:rPr>
              <a:t>You are always representing Stern - our reputation is critical to protect and enhance</a:t>
            </a:r>
          </a:p>
          <a:p>
            <a:pPr marL="1111250" lvl="1" indent="-711200" eaLnBrk="1" hangingPunct="1">
              <a:spcAft>
                <a:spcPct val="30000"/>
              </a:spcAft>
            </a:pPr>
            <a:r>
              <a:rPr lang="en-US" sz="2400" dirty="0" smtClean="0">
                <a:solidFill>
                  <a:srgbClr val="451A72"/>
                </a:solidFill>
                <a:latin typeface="Calibri" pitchFamily="34" charset="0"/>
                <a:cs typeface="Calibri" pitchFamily="34" charset="0"/>
              </a:rPr>
              <a:t>All Stern departments have external relationships they value </a:t>
            </a:r>
            <a:endParaRPr lang="en-US" sz="2400" b="1" dirty="0" smtClean="0">
              <a:solidFill>
                <a:srgbClr val="451A72"/>
              </a:solidFill>
              <a:latin typeface="Calibri" pitchFamily="34" charset="0"/>
              <a:cs typeface="Calibri" pitchFamily="34" charset="0"/>
            </a:endParaRPr>
          </a:p>
          <a:p>
            <a:pPr marL="711200" indent="-711200" eaLnBrk="1" hangingPunct="1">
              <a:spcAft>
                <a:spcPct val="30000"/>
              </a:spcAft>
            </a:pPr>
            <a:r>
              <a:rPr lang="en-US" sz="2400" b="1" dirty="0" smtClean="0">
                <a:solidFill>
                  <a:srgbClr val="451A72"/>
                </a:solidFill>
                <a:latin typeface="Calibri" pitchFamily="34" charset="0"/>
                <a:cs typeface="Calibri" pitchFamily="34" charset="0"/>
              </a:rPr>
              <a:t>Provide professional development and opportunities</a:t>
            </a:r>
          </a:p>
          <a:p>
            <a:pPr marL="711200" indent="-711200" eaLnBrk="1" hangingPunct="1">
              <a:spcAft>
                <a:spcPct val="30000"/>
              </a:spcAft>
            </a:pPr>
            <a:r>
              <a:rPr lang="en-US" sz="2400" b="1" dirty="0" smtClean="0">
                <a:solidFill>
                  <a:srgbClr val="451A72"/>
                </a:solidFill>
                <a:latin typeface="Calibri" pitchFamily="34" charset="0"/>
                <a:cs typeface="Calibri" pitchFamily="34" charset="0"/>
              </a:rPr>
              <a:t>Innovative part of the student body</a:t>
            </a:r>
          </a:p>
          <a:p>
            <a:pPr marL="711200" indent="-711200" eaLnBrk="1" hangingPunct="1">
              <a:spcAft>
                <a:spcPct val="30000"/>
              </a:spcAft>
            </a:pPr>
            <a:r>
              <a:rPr lang="en-US" sz="2400" b="1" dirty="0" smtClean="0">
                <a:solidFill>
                  <a:srgbClr val="451A72"/>
                </a:solidFill>
                <a:latin typeface="Calibri" pitchFamily="34" charset="0"/>
                <a:cs typeface="Calibri" pitchFamily="34" charset="0"/>
              </a:rPr>
              <a:t>Both a privilege and a responsibility</a:t>
            </a:r>
          </a:p>
          <a:p>
            <a:pPr marL="711200" indent="-711200" eaLnBrk="1" hangingPunct="1">
              <a:spcAft>
                <a:spcPct val="30000"/>
              </a:spcAft>
            </a:pPr>
            <a:r>
              <a:rPr lang="en-US" sz="2400" b="1" dirty="0">
                <a:solidFill>
                  <a:srgbClr val="451A72"/>
                </a:solidFill>
                <a:latin typeface="Calibri" pitchFamily="34" charset="0"/>
                <a:cs typeface="Calibri" pitchFamily="34" charset="0"/>
              </a:rPr>
              <a:t>Empowering their team</a:t>
            </a:r>
          </a:p>
          <a:p>
            <a:pPr marL="711200" indent="-711200" eaLnBrk="1" hangingPunct="1">
              <a:spcAft>
                <a:spcPct val="30000"/>
              </a:spcAft>
            </a:pPr>
            <a:r>
              <a:rPr lang="en-US" sz="2400" b="1" dirty="0">
                <a:solidFill>
                  <a:srgbClr val="451A72"/>
                </a:solidFill>
                <a:latin typeface="Calibri" pitchFamily="34" charset="0"/>
                <a:cs typeface="Calibri" pitchFamily="34" charset="0"/>
              </a:rPr>
              <a:t>Liaison between administration &amp; club leaders</a:t>
            </a:r>
          </a:p>
          <a:p>
            <a:pPr marL="711200" indent="-711200" eaLnBrk="1" hangingPunct="1">
              <a:spcAft>
                <a:spcPct val="30000"/>
              </a:spcAft>
            </a:pPr>
            <a:endParaRPr lang="en-US" sz="3000" b="1" dirty="0" smtClean="0">
              <a:solidFill>
                <a:srgbClr val="451A72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76200"/>
            <a:ext cx="8458200" cy="83820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+mn-lt"/>
              </a:rPr>
              <a:t>Spending Money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066800"/>
            <a:ext cx="8686800" cy="5486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3000" b="1" dirty="0" smtClean="0">
                <a:solidFill>
                  <a:srgbClr val="451A72"/>
                </a:solidFill>
              </a:rPr>
              <a:t>A few more things about spending money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200" b="1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200" b="1" u="sng" dirty="0" smtClean="0">
                <a:solidFill>
                  <a:srgbClr val="451A72"/>
                </a:solidFill>
              </a:rPr>
              <a:t>Be Responsible – it’s not your money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200" b="1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200" dirty="0" smtClean="0">
                <a:solidFill>
                  <a:srgbClr val="451A72"/>
                </a:solidFill>
              </a:rPr>
              <a:t>Tips should NEVER exceed 20% of the pretax amount.  Budget Office and A/P Office will reject any requests with gratuities exceeding 20%</a:t>
            </a:r>
            <a:br>
              <a:rPr lang="en-US" sz="2200" dirty="0" smtClean="0">
                <a:solidFill>
                  <a:srgbClr val="451A72"/>
                </a:solidFill>
              </a:rPr>
            </a:br>
            <a:endParaRPr lang="en-US" sz="2200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200" dirty="0" smtClean="0">
                <a:solidFill>
                  <a:srgbClr val="451A72"/>
                </a:solidFill>
              </a:rPr>
              <a:t>Non-essential club spending (ie officer only events) should be limited to $25/person and a total of $80/person over the course of an entire academic year</a:t>
            </a:r>
            <a:br>
              <a:rPr lang="en-US" sz="2200" dirty="0" smtClean="0">
                <a:solidFill>
                  <a:srgbClr val="451A72"/>
                </a:solidFill>
              </a:rPr>
            </a:br>
            <a:endParaRPr lang="en-US" sz="2200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200" dirty="0" smtClean="0">
                <a:solidFill>
                  <a:srgbClr val="451A72"/>
                </a:solidFill>
              </a:rPr>
              <a:t>Reimbursements for extravagant board dinners or drinks will not be approved</a:t>
            </a:r>
            <a:br>
              <a:rPr lang="en-US" sz="2200" dirty="0" smtClean="0">
                <a:solidFill>
                  <a:srgbClr val="451A72"/>
                </a:solidFill>
              </a:rPr>
            </a:br>
            <a:endParaRPr lang="en-US" sz="2200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200" dirty="0" smtClean="0">
                <a:solidFill>
                  <a:srgbClr val="451A72"/>
                </a:solidFill>
              </a:rPr>
              <a:t>OSE reserves the right to REJECT any reimbursement request deemed "unreasonable”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sz="2200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200" dirty="0" smtClean="0">
                <a:solidFill>
                  <a:srgbClr val="451A72"/>
                </a:solidFill>
              </a:rPr>
              <a:t>Students found being dishonest about expenses or abusing club funds will face expulsion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Getting Money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>
            <a:normAutofit/>
          </a:bodyPr>
          <a:lstStyle/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Sponsorships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As you secure sponsorship dollars over the summer and fall, facilitate fund transfers </a:t>
            </a:r>
            <a:r>
              <a:rPr lang="en-US" sz="2000" dirty="0">
                <a:solidFill>
                  <a:srgbClr val="451A72"/>
                </a:solidFill>
              </a:rPr>
              <a:t>through </a:t>
            </a:r>
            <a:r>
              <a:rPr lang="en-US" sz="2000" dirty="0" smtClean="0">
                <a:solidFill>
                  <a:srgbClr val="451A72"/>
                </a:solidFill>
              </a:rPr>
              <a:t>Rokeya Rahman in Development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Never have checks sent directly to club officers</a:t>
            </a: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Paypal proceeds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Paypal proceeds from CampusGroups are tabulated each month and swept into club accounts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Please note that Paypal deducts 2.9% and $.30 for each transaction</a:t>
            </a:r>
            <a:endParaRPr lang="en-US" sz="2400" dirty="0" smtClean="0">
              <a:solidFill>
                <a:srgbClr val="451A72"/>
              </a:solidFill>
            </a:endParaRPr>
          </a:p>
          <a:p>
            <a:pPr marL="857250" lvl="1" indent="-457200" eaLnBrk="1" hangingPunct="1">
              <a:lnSpc>
                <a:spcPct val="90000"/>
              </a:lnSpc>
              <a:buFontTx/>
              <a:buNone/>
            </a:pPr>
            <a:endParaRPr lang="en-US" sz="20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Check Deposits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Complete Deposit Form located in KMC 6-130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Attach all checks/cash to the form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Attach a copy of all checks (all checks should be made out to </a:t>
            </a:r>
            <a:r>
              <a:rPr lang="en-US" sz="2000" b="1" dirty="0" smtClean="0">
                <a:solidFill>
                  <a:srgbClr val="451A72"/>
                </a:solidFill>
              </a:rPr>
              <a:t>NYU Stern</a:t>
            </a:r>
            <a:r>
              <a:rPr lang="en-US" sz="2000" dirty="0" smtClean="0">
                <a:solidFill>
                  <a:srgbClr val="451A72"/>
                </a:solidFill>
              </a:rPr>
              <a:t>)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Submit check deposits in the box in KMC 6-130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Submit all cash deposits in the OSE Office in KMC 6-120</a:t>
            </a:r>
            <a:endParaRPr lang="en-US" sz="2400" dirty="0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Keeping the Books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2667000"/>
          </a:xfrm>
        </p:spPr>
        <p:txBody>
          <a:bodyPr>
            <a:normAutofit/>
          </a:bodyPr>
          <a:lstStyle/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b="1" dirty="0" smtClean="0">
                <a:solidFill>
                  <a:srgbClr val="451A72"/>
                </a:solidFill>
              </a:rPr>
              <a:t>You are responsible for keeping track of all club revenues and expenses through a general ledger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endParaRPr lang="en-US" sz="2000" b="1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b="1" dirty="0" smtClean="0">
                <a:solidFill>
                  <a:srgbClr val="451A72"/>
                </a:solidFill>
              </a:rPr>
              <a:t>OSE will send out a monthly balance statement for your club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b="1" dirty="0" smtClean="0">
                <a:solidFill>
                  <a:srgbClr val="451A72"/>
                </a:solidFill>
              </a:rPr>
              <a:t>There is a 4-6 week lag in expenses and revenues in the OSE report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b="1" dirty="0" smtClean="0">
                <a:solidFill>
                  <a:srgbClr val="451A72"/>
                </a:solidFill>
              </a:rPr>
              <a:t>You are responsible for finding any discrepancies and reconciling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endParaRPr lang="en-US" sz="2000" b="1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b="1" dirty="0" smtClean="0">
                <a:solidFill>
                  <a:srgbClr val="451A72"/>
                </a:solidFill>
              </a:rPr>
              <a:t>Your club must send a finance report at the end of each semester to all members detailing your major expenses:</a:t>
            </a:r>
          </a:p>
        </p:txBody>
      </p:sp>
      <p:pic>
        <p:nvPicPr>
          <p:cNvPr id="30724" name="Picture 3" descr="Graduate Finance Association"/>
          <p:cNvPicPr>
            <a:picLocks noChangeAspect="1" noChangeArrowheads="1"/>
          </p:cNvPicPr>
          <p:nvPr/>
        </p:nvPicPr>
        <p:blipFill>
          <a:blip r:link="rId3" cstate="print"/>
          <a:srcRect/>
          <a:stretch>
            <a:fillRect/>
          </a:stretch>
        </p:blipFill>
        <p:spPr bwMode="auto">
          <a:xfrm>
            <a:off x="2638425" y="3733800"/>
            <a:ext cx="39147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Technology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143000"/>
            <a:ext cx="81534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800" b="1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US" sz="2400" b="1" dirty="0" smtClean="0">
                <a:solidFill>
                  <a:srgbClr val="451A72"/>
                </a:solidFill>
              </a:rPr>
              <a:t>Club Website</a:t>
            </a:r>
          </a:p>
          <a:p>
            <a:pPr marL="742950" lvl="2" indent="-342900">
              <a:lnSpc>
                <a:spcPct val="80000"/>
              </a:lnSpc>
            </a:pPr>
            <a:r>
              <a:rPr lang="en-US" sz="1800" dirty="0" smtClean="0">
                <a:solidFill>
                  <a:srgbClr val="451A72"/>
                </a:solidFill>
                <a:ea typeface="+mn-ea"/>
                <a:cs typeface="+mn-cs"/>
              </a:rPr>
              <a:t>Club website must be hosted at Stern or Campusgroups. Separate .com or .org sites will be taken down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endParaRPr lang="en-US" sz="2400" b="1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US" sz="2400" b="1" dirty="0" smtClean="0">
                <a:solidFill>
                  <a:srgbClr val="451A72"/>
                </a:solidFill>
              </a:rPr>
              <a:t>Club E-Mail</a:t>
            </a:r>
          </a:p>
          <a:p>
            <a:pPr marL="742950" lvl="2" indent="-342900">
              <a:lnSpc>
                <a:spcPct val="80000"/>
              </a:lnSpc>
            </a:pPr>
            <a:r>
              <a:rPr lang="en-US" sz="1800" dirty="0" smtClean="0">
                <a:solidFill>
                  <a:srgbClr val="451A72"/>
                </a:solidFill>
                <a:ea typeface="+mn-ea"/>
                <a:cs typeface="+mn-cs"/>
              </a:rPr>
              <a:t>Do not create separate gmail or hotmail accounts for the club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endParaRPr lang="en-US" sz="2400" b="1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US" sz="2400" b="1" dirty="0" smtClean="0">
                <a:solidFill>
                  <a:srgbClr val="451A72"/>
                </a:solidFill>
              </a:rPr>
              <a:t>Club Network Drive (H: Drive)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endParaRPr lang="en-US" sz="2400" b="1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US" sz="2400" b="1" dirty="0" smtClean="0">
                <a:solidFill>
                  <a:srgbClr val="451A72"/>
                </a:solidFill>
              </a:rPr>
              <a:t>Club Printing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endParaRPr lang="en-US" sz="2400" b="1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US" sz="2400" b="1" dirty="0" smtClean="0">
                <a:solidFill>
                  <a:srgbClr val="451A72"/>
                </a:solidFill>
              </a:rPr>
              <a:t>Copy and Phone Codes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MBA Leader Suite (6-130)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8229600" cy="5029200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solidFill>
                  <a:srgbClr val="451A72"/>
                </a:solidFill>
              </a:rPr>
              <a:t>Available for use by club officers for club-related activities</a:t>
            </a:r>
            <a:br>
              <a:rPr lang="en-US" sz="2400" b="1" dirty="0" smtClean="0">
                <a:solidFill>
                  <a:srgbClr val="451A72"/>
                </a:solidFill>
              </a:rPr>
            </a:br>
            <a:endParaRPr lang="en-US" sz="2400" b="1" dirty="0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400" b="1" dirty="0" smtClean="0">
                <a:solidFill>
                  <a:srgbClr val="451A72"/>
                </a:solidFill>
              </a:rPr>
              <a:t>Printers, copier, and phones available for club use</a:t>
            </a:r>
          </a:p>
          <a:p>
            <a:pPr lvl="1" eaLnBrk="1" hangingPunct="1"/>
            <a:r>
              <a:rPr lang="en-US" sz="2000" dirty="0" smtClean="0">
                <a:solidFill>
                  <a:srgbClr val="451A72"/>
                </a:solidFill>
              </a:rPr>
              <a:t>Club President received phone and copy code</a:t>
            </a:r>
            <a:br>
              <a:rPr lang="en-US" sz="2000" dirty="0" smtClean="0">
                <a:solidFill>
                  <a:srgbClr val="451A72"/>
                </a:solidFill>
              </a:rPr>
            </a:br>
            <a:endParaRPr lang="en-US" sz="2000" dirty="0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400" b="1" dirty="0" smtClean="0">
                <a:solidFill>
                  <a:srgbClr val="451A72"/>
                </a:solidFill>
              </a:rPr>
              <a:t>Each club has been assigned storage space. Be sure to check club cabinet for supplies, banners, and other club belongings</a:t>
            </a:r>
            <a:br>
              <a:rPr lang="en-US" sz="2400" b="1" dirty="0" smtClean="0">
                <a:solidFill>
                  <a:srgbClr val="451A72"/>
                </a:solidFill>
              </a:rPr>
            </a:br>
            <a:endParaRPr lang="en-US" sz="2400" b="1" dirty="0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400" b="1" dirty="0" smtClean="0">
                <a:solidFill>
                  <a:srgbClr val="451A72"/>
                </a:solidFill>
              </a:rPr>
              <a:t>Conference rooms/event spaces should be booked in advance through the room reservation system</a:t>
            </a:r>
            <a:br>
              <a:rPr lang="en-US" sz="2400" b="1" dirty="0" smtClean="0">
                <a:solidFill>
                  <a:srgbClr val="451A72"/>
                </a:solidFill>
              </a:rPr>
            </a:br>
            <a:endParaRPr lang="en-US" sz="2400" b="1" dirty="0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400" b="1" dirty="0" smtClean="0">
                <a:solidFill>
                  <a:srgbClr val="451A72"/>
                </a:solidFill>
              </a:rPr>
              <a:t>Please remember to keep the room clean. Boxes, </a:t>
            </a:r>
            <a:br>
              <a:rPr lang="en-US" sz="2400" b="1" dirty="0" smtClean="0">
                <a:solidFill>
                  <a:srgbClr val="451A72"/>
                </a:solidFill>
              </a:rPr>
            </a:br>
            <a:r>
              <a:rPr lang="en-US" sz="2400" b="1" dirty="0" smtClean="0">
                <a:solidFill>
                  <a:srgbClr val="451A72"/>
                </a:solidFill>
              </a:rPr>
              <a:t>leftover food, and newspapers must be discarded.</a:t>
            </a:r>
            <a:br>
              <a:rPr lang="en-US" sz="2400" b="1" dirty="0" smtClean="0">
                <a:solidFill>
                  <a:srgbClr val="451A72"/>
                </a:solidFill>
              </a:rPr>
            </a:br>
            <a:r>
              <a:rPr lang="en-US" sz="2400" b="1" dirty="0" smtClean="0">
                <a:solidFill>
                  <a:srgbClr val="451A72"/>
                </a:solidFill>
              </a:rPr>
              <a:t/>
            </a:r>
            <a:br>
              <a:rPr lang="en-US" sz="2400" b="1" dirty="0" smtClean="0">
                <a:solidFill>
                  <a:srgbClr val="451A72"/>
                </a:solidFill>
              </a:rPr>
            </a:br>
            <a:endParaRPr lang="en-US" sz="2000" dirty="0" smtClean="0">
              <a:solidFill>
                <a:srgbClr val="451A72"/>
              </a:solidFill>
            </a:endParaRPr>
          </a:p>
          <a:p>
            <a:pPr lvl="2" eaLnBrk="1" hangingPunct="1">
              <a:buFontTx/>
              <a:buNone/>
            </a:pPr>
            <a:endParaRPr lang="en-US" sz="1400" dirty="0" smtClean="0">
              <a:solidFill>
                <a:srgbClr val="451A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Beer Blast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8229600" cy="53340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solidFill>
                  <a:srgbClr val="451A72"/>
                </a:solidFill>
              </a:rPr>
              <a:t>SCorp, not the Office of Student Engagement, organizes Beer Blast. Contact the VP of Events for information.</a:t>
            </a:r>
            <a:br>
              <a:rPr lang="en-US" sz="2400" dirty="0" smtClean="0">
                <a:solidFill>
                  <a:srgbClr val="451A72"/>
                </a:solidFill>
              </a:rPr>
            </a:br>
            <a:endParaRPr lang="en-US" sz="2000" dirty="0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rgbClr val="451A72"/>
                </a:solidFill>
              </a:rPr>
              <a:t>Any decorations hung should be taken down immediately after the event ends. </a:t>
            </a:r>
          </a:p>
          <a:p>
            <a:pPr lvl="1" eaLnBrk="1" hangingPunct="1"/>
            <a:r>
              <a:rPr lang="en-US" sz="2400" dirty="0" smtClean="0">
                <a:solidFill>
                  <a:srgbClr val="451A72"/>
                </a:solidFill>
              </a:rPr>
              <a:t>Nothing should be taped to the walls</a:t>
            </a:r>
            <a:br>
              <a:rPr lang="en-US" sz="2400" dirty="0" smtClean="0">
                <a:solidFill>
                  <a:srgbClr val="451A72"/>
                </a:solidFill>
              </a:rPr>
            </a:br>
            <a:endParaRPr lang="en-US" sz="2000" dirty="0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rgbClr val="451A72"/>
                </a:solidFill>
              </a:rPr>
              <a:t>Decorations should not be hung from light fixtures</a:t>
            </a:r>
            <a:br>
              <a:rPr lang="en-US" sz="2400" dirty="0" smtClean="0">
                <a:solidFill>
                  <a:srgbClr val="451A72"/>
                </a:solidFill>
              </a:rPr>
            </a:br>
            <a:endParaRPr lang="en-US" sz="2400" dirty="0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rgbClr val="451A72"/>
                </a:solidFill>
              </a:rPr>
              <a:t>Nothing should be plugged into the TV or media box without consulting the Office of Student Engagement</a:t>
            </a:r>
          </a:p>
          <a:p>
            <a:pPr eaLnBrk="1" hangingPunct="1"/>
            <a:r>
              <a:rPr lang="en-US" sz="2400" dirty="0" smtClean="0">
                <a:solidFill>
                  <a:srgbClr val="451A72"/>
                </a:solidFill>
              </a:rPr>
              <a:t>If extra clean-up is required after the event, the club will be charged for overtime</a:t>
            </a:r>
          </a:p>
          <a:p>
            <a:pPr eaLnBrk="1" hangingPunct="1">
              <a:buNone/>
            </a:pPr>
            <a:r>
              <a:rPr lang="en-US" sz="2600" b="1" dirty="0" smtClean="0">
                <a:solidFill>
                  <a:srgbClr val="451A72"/>
                </a:solidFill>
              </a:rPr>
              <a:t/>
            </a:r>
            <a:br>
              <a:rPr lang="en-US" sz="2600" b="1" dirty="0" smtClean="0">
                <a:solidFill>
                  <a:srgbClr val="451A72"/>
                </a:solidFill>
              </a:rPr>
            </a:br>
            <a:r>
              <a:rPr lang="en-US" sz="2600" b="1" dirty="0" smtClean="0">
                <a:solidFill>
                  <a:srgbClr val="451A72"/>
                </a:solidFill>
              </a:rPr>
              <a:t/>
            </a:r>
            <a:br>
              <a:rPr lang="en-US" sz="2600" b="1" dirty="0" smtClean="0">
                <a:solidFill>
                  <a:srgbClr val="451A72"/>
                </a:solidFill>
              </a:rPr>
            </a:br>
            <a:endParaRPr lang="en-US" sz="2600" dirty="0" smtClean="0">
              <a:solidFill>
                <a:srgbClr val="451A72"/>
              </a:solidFill>
            </a:endParaRPr>
          </a:p>
          <a:p>
            <a:pPr lvl="2" eaLnBrk="1" hangingPunct="1">
              <a:buFontTx/>
              <a:buNone/>
            </a:pPr>
            <a:endParaRPr lang="en-US" sz="2600" dirty="0" smtClean="0">
              <a:solidFill>
                <a:srgbClr val="451A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Alumni Affairs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</a:rPr>
              <a:t>Consults on alumni speakers and corporate sponsors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</a:rPr>
              <a:t>Leverages relationships to generate speakers and corporate visits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</a:rPr>
              <a:t>Work with alumni affairs to communicate events to alum through weekly newsletter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</a:rPr>
              <a:t>Advertise and market student club events to alumni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</a:rPr>
              <a:t>May partner on networking and content-driven events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  <a:ea typeface="+mn-ea"/>
                <a:cs typeface="+mn-cs"/>
              </a:rPr>
              <a:t>Advanced planning and budget are required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  <a:ea typeface="+mn-ea"/>
                <a:cs typeface="+mn-cs"/>
              </a:rPr>
              <a:t>Need to align with Alumni Affairs’ strategy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  <a:ea typeface="+mn-ea"/>
                <a:cs typeface="+mn-cs"/>
              </a:rPr>
              <a:t>Do not assume funding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</a:rPr>
              <a:t>Requests that clubs provide attendance lists following an event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900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600" dirty="0" smtClean="0">
                <a:solidFill>
                  <a:srgbClr val="451A72"/>
                </a:solidFill>
              </a:rPr>
              <a:t>Club Contacts:  Kate Gregory (kgregory@stern.nyu.edu)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32004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Contracts &amp; Liability</a:t>
            </a:r>
            <a:r>
              <a:rPr lang="en-US" sz="54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54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28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28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endParaRPr lang="en-US" sz="3200" i="1" dirty="0" smtClean="0">
              <a:solidFill>
                <a:srgbClr val="451A7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9248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Forms of Liability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066800"/>
            <a:ext cx="7924800" cy="4953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800" b="1" dirty="0" smtClean="0">
              <a:solidFill>
                <a:srgbClr val="451A72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SzPct val="70000"/>
            </a:pPr>
            <a:r>
              <a:rPr lang="en-US" sz="2800" b="1" dirty="0" smtClean="0">
                <a:solidFill>
                  <a:srgbClr val="451A72"/>
                </a:solidFill>
              </a:rPr>
              <a:t>Contracts for vendors &amp; events</a:t>
            </a:r>
          </a:p>
          <a:p>
            <a:pPr marL="609600" indent="-609600" eaLnBrk="1" hangingPunct="1">
              <a:lnSpc>
                <a:spcPct val="90000"/>
              </a:lnSpc>
              <a:buSzPct val="70000"/>
            </a:pPr>
            <a:r>
              <a:rPr lang="en-US" sz="2800" b="1" dirty="0" smtClean="0">
                <a:solidFill>
                  <a:srgbClr val="451A72"/>
                </a:solidFill>
              </a:rPr>
              <a:t>School Sponsored Travel </a:t>
            </a:r>
          </a:p>
          <a:p>
            <a:pPr marL="1009650" lvl="1" indent="-609600" eaLnBrk="1" hangingPunct="1">
              <a:lnSpc>
                <a:spcPct val="90000"/>
              </a:lnSpc>
              <a:buSzPct val="70000"/>
              <a:buFont typeface="Courier New" pitchFamily="49" charset="0"/>
              <a:buChar char="o"/>
            </a:pPr>
            <a:r>
              <a:rPr lang="en-US" sz="2400" b="1" dirty="0" smtClean="0">
                <a:solidFill>
                  <a:srgbClr val="451A72"/>
                </a:solidFill>
              </a:rPr>
              <a:t>Local, regional and international</a:t>
            </a:r>
          </a:p>
          <a:p>
            <a:pPr marL="1130300" lvl="2" indent="-6350" eaLnBrk="1" hangingPunct="1">
              <a:lnSpc>
                <a:spcPct val="90000"/>
              </a:lnSpc>
              <a:buSzPct val="70000"/>
            </a:pPr>
            <a:r>
              <a:rPr lang="en-US" sz="2000" dirty="0" smtClean="0">
                <a:solidFill>
                  <a:srgbClr val="451A72"/>
                </a:solidFill>
              </a:rPr>
              <a:t>Business Competitions</a:t>
            </a:r>
          </a:p>
          <a:p>
            <a:pPr marL="1130300" lvl="2" indent="-6350" eaLnBrk="1" hangingPunct="1">
              <a:lnSpc>
                <a:spcPct val="90000"/>
              </a:lnSpc>
              <a:buSzPct val="70000"/>
            </a:pPr>
            <a:r>
              <a:rPr lang="en-US" sz="2000" dirty="0" smtClean="0">
                <a:solidFill>
                  <a:srgbClr val="451A72"/>
                </a:solidFill>
              </a:rPr>
              <a:t>Treks</a:t>
            </a:r>
          </a:p>
          <a:p>
            <a:pPr marL="1130300" lvl="2" indent="-6350" eaLnBrk="1" hangingPunct="1">
              <a:lnSpc>
                <a:spcPct val="90000"/>
              </a:lnSpc>
              <a:buSzPct val="70000"/>
            </a:pPr>
            <a:r>
              <a:rPr lang="en-US" sz="2000" dirty="0" smtClean="0">
                <a:solidFill>
                  <a:srgbClr val="451A72"/>
                </a:solidFill>
              </a:rPr>
              <a:t>Tournaments</a:t>
            </a:r>
          </a:p>
          <a:p>
            <a:pPr marL="609600" indent="-609600" eaLnBrk="1" hangingPunct="1">
              <a:lnSpc>
                <a:spcPct val="90000"/>
              </a:lnSpc>
              <a:buSzPct val="70000"/>
            </a:pPr>
            <a:r>
              <a:rPr lang="en-US" sz="2800" b="1" dirty="0" smtClean="0">
                <a:solidFill>
                  <a:srgbClr val="451A72"/>
                </a:solidFill>
              </a:rPr>
              <a:t>Sports Competitions</a:t>
            </a:r>
          </a:p>
          <a:p>
            <a:pPr marL="609600" indent="-609600" eaLnBrk="1" hangingPunct="1">
              <a:lnSpc>
                <a:spcPct val="90000"/>
              </a:lnSpc>
              <a:buSzPct val="70000"/>
            </a:pPr>
            <a:endParaRPr lang="en-US" sz="2800" dirty="0" smtClean="0">
              <a:solidFill>
                <a:srgbClr val="451A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dirty="0" smtClean="0">
                <a:latin typeface="+mn-lt"/>
              </a:rPr>
              <a:t>Contracts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19200"/>
            <a:ext cx="7772400" cy="4876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400" b="1" dirty="0" smtClean="0">
                <a:solidFill>
                  <a:srgbClr val="451A72"/>
                </a:solidFill>
              </a:rPr>
              <a:t>Know when to say “no”</a:t>
            </a:r>
            <a:endParaRPr lang="en-US" sz="1600" b="1" dirty="0" smtClean="0">
              <a:solidFill>
                <a:srgbClr val="451A72"/>
              </a:solidFill>
            </a:endParaRPr>
          </a:p>
          <a:p>
            <a:pPr marL="609600" indent="-609600" eaLnBrk="1" hangingPunct="1">
              <a:buSzPct val="70000"/>
            </a:pPr>
            <a:r>
              <a:rPr lang="en-US" sz="2000" dirty="0" smtClean="0">
                <a:solidFill>
                  <a:srgbClr val="451A72"/>
                </a:solidFill>
              </a:rPr>
              <a:t>Students should never personally sign a contract for a School (club) sponsored event</a:t>
            </a:r>
          </a:p>
          <a:p>
            <a:pPr marL="609600" indent="-609600" eaLnBrk="1" hangingPunct="1">
              <a:buSzPct val="70000"/>
            </a:pPr>
            <a:r>
              <a:rPr lang="en-US" sz="2000" dirty="0" smtClean="0">
                <a:solidFill>
                  <a:srgbClr val="451A72"/>
                </a:solidFill>
              </a:rPr>
              <a:t>Check with OSE to see if vendor is approved in the system.</a:t>
            </a:r>
          </a:p>
          <a:p>
            <a:pPr marL="1009650" lvl="1" indent="-609600" eaLnBrk="1" hangingPunct="1">
              <a:buSzPct val="70000"/>
            </a:pPr>
            <a:r>
              <a:rPr lang="en-US" sz="1800" dirty="0" smtClean="0">
                <a:solidFill>
                  <a:srgbClr val="451A72"/>
                </a:solidFill>
              </a:rPr>
              <a:t>If not, vendor will need to provide additional paperwork, which OSE can provide.</a:t>
            </a:r>
          </a:p>
          <a:p>
            <a:pPr marL="1009650" lvl="1" indent="-609600" eaLnBrk="1" hangingPunct="1">
              <a:buSzPct val="70000"/>
            </a:pPr>
            <a:r>
              <a:rPr lang="en-US" sz="1800" dirty="0" smtClean="0">
                <a:solidFill>
                  <a:srgbClr val="451A72"/>
                </a:solidFill>
              </a:rPr>
              <a:t>If vendor isn’t in the system, the process can take longer.</a:t>
            </a:r>
          </a:p>
          <a:p>
            <a:pPr marL="609600" indent="-609600" eaLnBrk="1" hangingPunct="1">
              <a:buSzPct val="70000"/>
            </a:pPr>
            <a:r>
              <a:rPr lang="en-US" sz="2000" dirty="0" smtClean="0">
                <a:solidFill>
                  <a:srgbClr val="451A72"/>
                </a:solidFill>
              </a:rPr>
              <a:t>All contracts need to be processed through OSE (~4 week process)</a:t>
            </a:r>
          </a:p>
          <a:p>
            <a:pPr marL="609600" indent="-609600" eaLnBrk="1" hangingPunct="1">
              <a:buSzPct val="70000"/>
            </a:pPr>
            <a:r>
              <a:rPr lang="en-US" sz="2000" dirty="0" smtClean="0">
                <a:solidFill>
                  <a:srgbClr val="451A72"/>
                </a:solidFill>
              </a:rPr>
              <a:t>Signer of the contract carries the liability of the event or service</a:t>
            </a:r>
          </a:p>
          <a:p>
            <a:pPr marL="1009650" lvl="1" indent="-609600" eaLnBrk="1" hangingPunct="1">
              <a:buSzPct val="70000"/>
            </a:pPr>
            <a:r>
              <a:rPr lang="en-US" sz="1800" dirty="0" smtClean="0">
                <a:solidFill>
                  <a:srgbClr val="451A72"/>
                </a:solidFill>
              </a:rPr>
              <a:t>NYU signs contracts</a:t>
            </a:r>
          </a:p>
          <a:p>
            <a:pPr marL="1409700" lvl="2" indent="-609600" eaLnBrk="1" hangingPunct="1">
              <a:buSzPct val="70000"/>
            </a:pPr>
            <a:r>
              <a:rPr lang="en-US" sz="1600" dirty="0" smtClean="0">
                <a:solidFill>
                  <a:srgbClr val="451A72"/>
                </a:solidFill>
              </a:rPr>
              <a:t>Not Stern or the Office of Student Engagement</a:t>
            </a:r>
            <a:r>
              <a:rPr lang="en-US" dirty="0" smtClean="0">
                <a:solidFill>
                  <a:srgbClr val="451A72"/>
                </a:solidFill>
              </a:rPr>
              <a:t/>
            </a:r>
            <a:br>
              <a:rPr lang="en-US" dirty="0" smtClean="0">
                <a:solidFill>
                  <a:srgbClr val="451A72"/>
                </a:solidFill>
              </a:rPr>
            </a:br>
            <a:endParaRPr lang="en-US" dirty="0" smtClean="0">
              <a:solidFill>
                <a:srgbClr val="451A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152400"/>
            <a:ext cx="6096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OSE Advisors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304800" y="1219200"/>
            <a:ext cx="2819400" cy="4648200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451A72"/>
                </a:solidFill>
                <a:latin typeface="+mn-lt"/>
              </a:rPr>
              <a:t>Diana Hyde</a:t>
            </a:r>
            <a:r>
              <a:rPr lang="en-US" sz="2000" b="1" dirty="0">
                <a:solidFill>
                  <a:srgbClr val="451A72"/>
                </a:solidFill>
                <a:latin typeface="+mn-lt"/>
              </a:rPr>
              <a:t/>
            </a:r>
            <a:br>
              <a:rPr lang="en-US" sz="2000" b="1" dirty="0">
                <a:solidFill>
                  <a:srgbClr val="451A72"/>
                </a:solidFill>
                <a:latin typeface="+mn-lt"/>
              </a:rPr>
            </a:br>
            <a:r>
              <a:rPr lang="en-US" sz="1800" dirty="0">
                <a:solidFill>
                  <a:srgbClr val="451A72"/>
                </a:solidFill>
                <a:latin typeface="+mn-lt"/>
              </a:rPr>
              <a:t>Associate Director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200" dirty="0">
              <a:solidFill>
                <a:srgbClr val="451A72"/>
              </a:solidFill>
              <a:latin typeface="+mn-lt"/>
            </a:endParaRP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Club Advisor:</a:t>
            </a:r>
            <a:br>
              <a:rPr lang="en-US" sz="1600" dirty="0">
                <a:solidFill>
                  <a:srgbClr val="451A72"/>
                </a:solidFill>
                <a:latin typeface="+mn-lt"/>
              </a:rPr>
            </a:b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AHBBS </a:t>
            </a:r>
            <a:r>
              <a:rPr lang="en-US" sz="1600" dirty="0">
                <a:solidFill>
                  <a:srgbClr val="451A72"/>
                </a:solidFill>
                <a:latin typeface="+mn-lt"/>
              </a:rPr>
              <a:t>	Cellar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EBS 	GBA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GFA 	GOLF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LARC 	MCA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Oppy 	</a:t>
            </a: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OSEBAS </a:t>
            </a:r>
            <a:endParaRPr lang="en-US" sz="1600" dirty="0">
              <a:solidFill>
                <a:srgbClr val="451A72"/>
              </a:solidFill>
              <a:latin typeface="+mn-lt"/>
            </a:endParaRP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SHFA 	SIA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SIMR 	SOC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SPEC 	Speech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STC 	SWIB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SCorp	PTLF</a:t>
            </a:r>
            <a:r>
              <a:rPr lang="en-US" sz="1600" dirty="0">
                <a:solidFill>
                  <a:srgbClr val="451A72"/>
                </a:solidFill>
                <a:latin typeface="+mn-lt"/>
              </a:rPr>
              <a:t/>
            </a:r>
            <a:br>
              <a:rPr lang="en-US" sz="1600" dirty="0">
                <a:solidFill>
                  <a:srgbClr val="451A72"/>
                </a:solidFill>
                <a:latin typeface="+mn-lt"/>
              </a:rPr>
            </a:br>
            <a:endParaRPr lang="en-US" sz="1600" dirty="0">
              <a:solidFill>
                <a:srgbClr val="451A72"/>
              </a:solidFill>
              <a:latin typeface="+mn-lt"/>
            </a:endParaRP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6553200" y="1219200"/>
            <a:ext cx="2362200" cy="4648200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451A72"/>
                </a:solidFill>
                <a:latin typeface="+mn-lt"/>
              </a:rPr>
              <a:t>Andrea Wood</a:t>
            </a:r>
            <a:endParaRPr lang="en-US" sz="2000" b="1" dirty="0">
              <a:solidFill>
                <a:srgbClr val="451A72"/>
              </a:solidFill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rgbClr val="451A72"/>
                </a:solidFill>
                <a:latin typeface="+mn-lt"/>
              </a:rPr>
              <a:t>Budget Coordinator</a:t>
            </a:r>
            <a:endParaRPr lang="en-US" sz="1800" dirty="0">
              <a:solidFill>
                <a:srgbClr val="451A72"/>
              </a:solidFill>
              <a:latin typeface="+mn-lt"/>
            </a:endParaRP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200" dirty="0">
              <a:solidFill>
                <a:srgbClr val="451A72"/>
              </a:solidFill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Club Advisor: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Basketball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Racquet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Rugby</a:t>
            </a:r>
            <a:endParaRPr lang="en-US" sz="1600" dirty="0">
              <a:solidFill>
                <a:srgbClr val="451A72"/>
              </a:solidFill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Soccer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Softball</a:t>
            </a:r>
            <a:endParaRPr lang="en-US" sz="800" dirty="0" smtClean="0">
              <a:solidFill>
                <a:srgbClr val="451A72"/>
              </a:solidFill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800" dirty="0" smtClean="0">
                <a:solidFill>
                  <a:srgbClr val="451A72"/>
                </a:solidFill>
                <a:latin typeface="+mn-lt"/>
              </a:rPr>
              <a:t>__________________________________________</a:t>
            </a:r>
            <a:endParaRPr lang="en-US" sz="1600" dirty="0">
              <a:solidFill>
                <a:srgbClr val="451A72"/>
              </a:solidFill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451A72"/>
                </a:solidFill>
                <a:latin typeface="+mn-lt"/>
              </a:rPr>
              <a:t>Christine Staffon</a:t>
            </a:r>
            <a:endParaRPr lang="en-US" sz="2000" b="1" dirty="0">
              <a:solidFill>
                <a:srgbClr val="451A72"/>
              </a:solidFill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rgbClr val="451A72"/>
                </a:solidFill>
                <a:latin typeface="+mn-lt"/>
              </a:rPr>
              <a:t>Administrative Aide</a:t>
            </a:r>
            <a:endParaRPr lang="en-US" sz="1800" dirty="0" smtClean="0">
              <a:solidFill>
                <a:srgbClr val="451A72"/>
              </a:solidFill>
              <a:latin typeface="+mn-lt"/>
            </a:endParaRP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Front </a:t>
            </a:r>
            <a:r>
              <a:rPr lang="en-US" sz="1600" dirty="0">
                <a:solidFill>
                  <a:srgbClr val="451A72"/>
                </a:solidFill>
                <a:latin typeface="+mn-lt"/>
              </a:rPr>
              <a:t>Line Services: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-Room reservations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-Catering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-</a:t>
            </a: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Media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451A72"/>
              </a:solidFill>
              <a:latin typeface="+mn-lt"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3429000" y="1219200"/>
            <a:ext cx="2743200" cy="4648200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451A72"/>
                </a:solidFill>
                <a:latin typeface="+mn-lt"/>
              </a:rPr>
              <a:t>Janet Lyden</a:t>
            </a:r>
            <a:r>
              <a:rPr lang="en-US" sz="2000" b="1" dirty="0">
                <a:solidFill>
                  <a:srgbClr val="451A72"/>
                </a:solidFill>
                <a:latin typeface="+mn-lt"/>
              </a:rPr>
              <a:t/>
            </a:r>
            <a:br>
              <a:rPr lang="en-US" sz="2000" b="1" dirty="0">
                <a:solidFill>
                  <a:srgbClr val="451A72"/>
                </a:solidFill>
                <a:latin typeface="+mn-lt"/>
              </a:rPr>
            </a:br>
            <a:r>
              <a:rPr lang="en-US" sz="1800" dirty="0">
                <a:solidFill>
                  <a:srgbClr val="451A72"/>
                </a:solidFill>
                <a:latin typeface="+mn-lt"/>
              </a:rPr>
              <a:t>Associate Director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200" dirty="0">
              <a:solidFill>
                <a:srgbClr val="451A72"/>
              </a:solidFill>
              <a:latin typeface="+mn-lt"/>
            </a:endParaRP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Club Advisor:</a:t>
            </a:r>
            <a:br>
              <a:rPr lang="en-US" sz="1600" dirty="0">
                <a:solidFill>
                  <a:srgbClr val="451A72"/>
                </a:solidFill>
                <a:latin typeface="+mn-lt"/>
              </a:rPr>
            </a:br>
            <a:r>
              <a:rPr lang="en-US" sz="1600" dirty="0">
                <a:solidFill>
                  <a:srgbClr val="451A72"/>
                </a:solidFill>
                <a:latin typeface="+mn-lt"/>
              </a:rPr>
              <a:t>ABS    	ADVENTURES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EEX 	</a:t>
            </a: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EMA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EMTA	ENERGY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GMA	JBA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JOSE </a:t>
            </a:r>
            <a:r>
              <a:rPr lang="en-US" sz="1600" dirty="0">
                <a:solidFill>
                  <a:srgbClr val="451A72"/>
                </a:solidFill>
                <a:latin typeface="+mn-lt"/>
              </a:rPr>
              <a:t>	</a:t>
            </a: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LABA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MVC </a:t>
            </a:r>
            <a:r>
              <a:rPr lang="en-US" sz="1600" dirty="0">
                <a:solidFill>
                  <a:srgbClr val="451A72"/>
                </a:solidFill>
                <a:latin typeface="+mn-lt"/>
              </a:rPr>
              <a:t>	NPV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OutClass 	REC 	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SEA 	</a:t>
            </a:r>
            <a:r>
              <a:rPr lang="en-US" sz="1600" dirty="0">
                <a:solidFill>
                  <a:srgbClr val="451A72"/>
                </a:solidFill>
                <a:latin typeface="Calibri"/>
              </a:rPr>
              <a:t> PTLF</a:t>
            </a:r>
            <a:endParaRPr lang="en-US" sz="1600" dirty="0">
              <a:solidFill>
                <a:srgbClr val="451A72"/>
              </a:solidFill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SPHA </a:t>
            </a: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	</a:t>
            </a:r>
            <a:r>
              <a:rPr lang="en-US" sz="1600" dirty="0">
                <a:solidFill>
                  <a:srgbClr val="451A72"/>
                </a:solidFill>
                <a:latin typeface="Calibri"/>
              </a:rPr>
              <a:t> SCorp </a:t>
            </a: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	</a:t>
            </a:r>
            <a:r>
              <a:rPr lang="en-US" sz="1600" dirty="0">
                <a:solidFill>
                  <a:srgbClr val="451A72"/>
                </a:solidFill>
                <a:latin typeface="+mn-lt"/>
              </a:rPr>
              <a:t/>
            </a:r>
            <a:br>
              <a:rPr lang="en-US" sz="1600" dirty="0">
                <a:solidFill>
                  <a:srgbClr val="451A72"/>
                </a:solidFill>
                <a:latin typeface="+mn-lt"/>
              </a:rPr>
            </a:br>
            <a:r>
              <a:rPr lang="en-US" sz="1600" dirty="0">
                <a:solidFill>
                  <a:srgbClr val="451A72"/>
                </a:solidFill>
                <a:latin typeface="+mn-lt"/>
              </a:rPr>
              <a:t>	</a:t>
            </a: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 </a:t>
            </a:r>
            <a:r>
              <a:rPr lang="en-US" sz="1800" dirty="0">
                <a:solidFill>
                  <a:srgbClr val="451A72"/>
                </a:solidFill>
                <a:latin typeface="+mn-lt"/>
              </a:rPr>
              <a:t/>
            </a:r>
            <a:br>
              <a:rPr lang="en-US" sz="1800" dirty="0">
                <a:solidFill>
                  <a:srgbClr val="451A72"/>
                </a:solidFill>
                <a:latin typeface="+mn-lt"/>
              </a:rPr>
            </a:br>
            <a:r>
              <a:rPr lang="en-US" sz="1800" dirty="0">
                <a:solidFill>
                  <a:srgbClr val="451A72"/>
                </a:solidFill>
                <a:latin typeface="+mn-lt"/>
              </a:rPr>
              <a:t>   </a:t>
            </a:r>
            <a:r>
              <a:rPr lang="en-US" dirty="0">
                <a:solidFill>
                  <a:srgbClr val="451A72"/>
                </a:solidFill>
                <a:latin typeface="+mn-lt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dirty="0" smtClean="0">
                <a:latin typeface="+mn-lt"/>
              </a:rPr>
              <a:t>Liability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686800" cy="5257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800" b="1" dirty="0" smtClean="0">
                <a:solidFill>
                  <a:srgbClr val="451A72"/>
                </a:solidFill>
              </a:rPr>
              <a:t>NYU requires:</a:t>
            </a:r>
          </a:p>
          <a:p>
            <a:pPr marL="609600" indent="-609600" eaLnBrk="1" hangingPunct="1"/>
            <a:r>
              <a:rPr lang="en-US" sz="2400" dirty="0" smtClean="0">
                <a:solidFill>
                  <a:srgbClr val="451A72"/>
                </a:solidFill>
              </a:rPr>
              <a:t>Commercial General Aggregate $2MM/Auto $1MM</a:t>
            </a:r>
          </a:p>
          <a:p>
            <a:pPr marL="609600" indent="-609600" eaLnBrk="1" hangingPunct="1"/>
            <a:r>
              <a:rPr lang="en-US" sz="2400" dirty="0" smtClean="0">
                <a:solidFill>
                  <a:srgbClr val="451A72"/>
                </a:solidFill>
              </a:rPr>
              <a:t>Workers Compensation</a:t>
            </a:r>
          </a:p>
          <a:p>
            <a:pPr marL="609600" indent="-609600" eaLnBrk="1" hangingPunct="1"/>
            <a:r>
              <a:rPr lang="en-US" sz="2400" dirty="0" smtClean="0">
                <a:solidFill>
                  <a:srgbClr val="451A72"/>
                </a:solidFill>
              </a:rPr>
              <a:t>Liquor Legal Liability </a:t>
            </a:r>
          </a:p>
          <a:p>
            <a:pPr marL="609600" indent="-609600" eaLnBrk="1" hangingPunct="1"/>
            <a:r>
              <a:rPr lang="en-US" sz="2400" dirty="0" smtClean="0">
                <a:solidFill>
                  <a:srgbClr val="451A72"/>
                </a:solidFill>
              </a:rPr>
              <a:t>Indicate if Auto Liability should be waived</a:t>
            </a:r>
          </a:p>
          <a:p>
            <a:pPr marL="609600" indent="-609600" eaLnBrk="1" hangingPunct="1"/>
            <a:r>
              <a:rPr lang="en-US" sz="2400" dirty="0" smtClean="0">
                <a:solidFill>
                  <a:srgbClr val="451A72"/>
                </a:solidFill>
              </a:rPr>
              <a:t>NYU to be listed as additional insured for General Liability - "New York University, its trustees, officers, employees, agents, students and volunteers as additional insured for General Liability" </a:t>
            </a:r>
          </a:p>
          <a:p>
            <a:pPr marL="609600" indent="-609600" eaLnBrk="1" hangingPunct="1"/>
            <a:r>
              <a:rPr lang="en-US" sz="2400" dirty="0" smtClean="0">
                <a:solidFill>
                  <a:srgbClr val="451A72"/>
                </a:solidFill>
              </a:rPr>
              <a:t>NYU to be listed as the certificate holder - NYU Insurance Department, 7 East 12</a:t>
            </a:r>
            <a:r>
              <a:rPr lang="en-US" sz="2400" baseline="30000" dirty="0" smtClean="0">
                <a:solidFill>
                  <a:srgbClr val="451A72"/>
                </a:solidFill>
              </a:rPr>
              <a:t>th</a:t>
            </a:r>
            <a:r>
              <a:rPr lang="en-US" sz="2400" dirty="0" smtClean="0">
                <a:solidFill>
                  <a:srgbClr val="451A72"/>
                </a:solidFill>
              </a:rPr>
              <a:t> St. 8FL, NY, NY 10003  </a:t>
            </a:r>
          </a:p>
          <a:p>
            <a:pPr marL="609600" indent="-609600" eaLnBrk="1" hangingPunct="1"/>
            <a:r>
              <a:rPr lang="en-US" sz="2400" dirty="0" smtClean="0">
                <a:solidFill>
                  <a:srgbClr val="451A72"/>
                </a:solidFill>
              </a:rPr>
              <a:t>Contact OSE for a sample insurance form</a:t>
            </a:r>
          </a:p>
          <a:p>
            <a:pPr marL="609600" indent="-609600" eaLnBrk="1" hangingPunct="1">
              <a:buFontTx/>
              <a:buNone/>
            </a:pPr>
            <a:endParaRPr lang="en-US" sz="2400" b="1" dirty="0" smtClean="0">
              <a:solidFill>
                <a:srgbClr val="451A72"/>
              </a:solidFill>
            </a:endParaRPr>
          </a:p>
          <a:p>
            <a:pPr marL="609600" indent="-609600" eaLnBrk="1" hangingPunct="1"/>
            <a:endParaRPr lang="en-US" sz="2400" b="1" dirty="0" smtClean="0">
              <a:solidFill>
                <a:srgbClr val="451A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Calibri" pitchFamily="-106" charset="0"/>
              </a:rPr>
              <a:t>Requirements for Coverage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2895600" cy="1371600"/>
          </a:xfrm>
          <a:solidFill>
            <a:srgbClr val="451A72"/>
          </a:solidFill>
          <a:ln>
            <a:solidFill>
              <a:srgbClr val="660087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400" b="1" u="sng" dirty="0" smtClean="0">
                <a:solidFill>
                  <a:schemeClr val="bg1"/>
                </a:solidFill>
                <a:latin typeface="Calibri" pitchFamily="-106" charset="0"/>
              </a:rPr>
              <a:t>Sports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dirty="0" smtClean="0">
                <a:solidFill>
                  <a:schemeClr val="bg1"/>
                </a:solidFill>
                <a:latin typeface="Calibri" pitchFamily="-106" charset="0"/>
              </a:rPr>
              <a:t>Competitions &amp; Practice</a:t>
            </a:r>
          </a:p>
        </p:txBody>
      </p:sp>
      <p:sp>
        <p:nvSpPr>
          <p:cNvPr id="32772" name="Rectangle 7"/>
          <p:cNvSpPr>
            <a:spLocks noChangeArrowheads="1"/>
          </p:cNvSpPr>
          <p:nvPr/>
        </p:nvSpPr>
        <p:spPr bwMode="auto">
          <a:xfrm>
            <a:off x="228600" y="3124200"/>
            <a:ext cx="2895600" cy="1371600"/>
          </a:xfrm>
          <a:prstGeom prst="rect">
            <a:avLst/>
          </a:prstGeom>
          <a:solidFill>
            <a:srgbClr val="969696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400" b="1" u="sng" dirty="0">
                <a:solidFill>
                  <a:srgbClr val="451A72"/>
                </a:solidFill>
                <a:latin typeface="Calibri" pitchFamily="-106" charset="0"/>
              </a:rPr>
              <a:t>Treks</a:t>
            </a:r>
          </a:p>
          <a:p>
            <a:pPr marL="342900" indent="-342900">
              <a:spcBef>
                <a:spcPct val="20000"/>
              </a:spcBef>
            </a:pPr>
            <a:r>
              <a:rPr lang="en-US" sz="2600" dirty="0">
                <a:solidFill>
                  <a:srgbClr val="451A72"/>
                </a:solidFill>
                <a:latin typeface="Calibri" pitchFamily="-106" charset="0"/>
              </a:rPr>
              <a:t>Domestic &amp; International</a:t>
            </a:r>
          </a:p>
        </p:txBody>
      </p:sp>
      <p:sp>
        <p:nvSpPr>
          <p:cNvPr id="32773" name="Rectangle 8"/>
          <p:cNvSpPr>
            <a:spLocks noChangeArrowheads="1"/>
          </p:cNvSpPr>
          <p:nvPr/>
        </p:nvSpPr>
        <p:spPr bwMode="auto">
          <a:xfrm>
            <a:off x="228600" y="5105400"/>
            <a:ext cx="2895600" cy="1371600"/>
          </a:xfrm>
          <a:prstGeom prst="rect">
            <a:avLst/>
          </a:prstGeom>
          <a:solidFill>
            <a:srgbClr val="969696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400" b="1" u="sng" dirty="0">
                <a:solidFill>
                  <a:srgbClr val="451A72"/>
                </a:solidFill>
                <a:latin typeface="Calibri" pitchFamily="-106" charset="0"/>
              </a:rPr>
              <a:t>General Travel</a:t>
            </a:r>
          </a:p>
          <a:p>
            <a:pPr marL="342900" indent="-342900">
              <a:spcBef>
                <a:spcPct val="20000"/>
              </a:spcBef>
            </a:pPr>
            <a:r>
              <a:rPr lang="en-US" sz="2600" dirty="0">
                <a:solidFill>
                  <a:srgbClr val="451A72"/>
                </a:solidFill>
                <a:latin typeface="Calibri" pitchFamily="-106" charset="0"/>
              </a:rPr>
              <a:t>Company visits, </a:t>
            </a:r>
            <a:r>
              <a:rPr lang="en-US" sz="2600" dirty="0" smtClean="0">
                <a:solidFill>
                  <a:srgbClr val="451A72"/>
                </a:solidFill>
                <a:latin typeface="Calibri" pitchFamily="-106" charset="0"/>
              </a:rPr>
              <a:t>Competitions</a:t>
            </a:r>
            <a:endParaRPr lang="en-US" sz="2600" dirty="0">
              <a:solidFill>
                <a:srgbClr val="451A72"/>
              </a:solidFill>
              <a:latin typeface="Calibri" pitchFamily="-106" charset="0"/>
            </a:endParaRPr>
          </a:p>
        </p:txBody>
      </p:sp>
      <p:sp>
        <p:nvSpPr>
          <p:cNvPr id="32774" name="Rectangle 9"/>
          <p:cNvSpPr>
            <a:spLocks noChangeArrowheads="1"/>
          </p:cNvSpPr>
          <p:nvPr/>
        </p:nvSpPr>
        <p:spPr bwMode="auto">
          <a:xfrm>
            <a:off x="3429000" y="1219200"/>
            <a:ext cx="5562600" cy="5334000"/>
          </a:xfrm>
          <a:prstGeom prst="rect">
            <a:avLst/>
          </a:prstGeom>
          <a:solidFill>
            <a:srgbClr val="451A72"/>
          </a:solidFill>
          <a:ln w="9525">
            <a:solidFill>
              <a:srgbClr val="660087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u="sng" dirty="0">
                <a:solidFill>
                  <a:schemeClr val="bg1"/>
                </a:solidFill>
                <a:latin typeface="Calibri" pitchFamily="-106" charset="0"/>
              </a:rPr>
              <a:t>Requirements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General release form and emergency contact form signed by all members at the beginning of the year for all practices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Release forms submitted to </a:t>
            </a:r>
            <a:r>
              <a:rPr lang="en-US" sz="2400" b="1" dirty="0" smtClean="0">
                <a:solidFill>
                  <a:schemeClr val="bg1"/>
                </a:solidFill>
                <a:latin typeface="Calibri" pitchFamily="-106" charset="0"/>
              </a:rPr>
              <a:t>the Office of Student Engagement</a:t>
            </a:r>
            <a:endParaRPr lang="en-US" sz="2400" b="1" dirty="0">
              <a:solidFill>
                <a:schemeClr val="bg1"/>
              </a:solidFill>
              <a:latin typeface="Calibri" pitchFamily="-106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Meet with club advisor prior to beginning the year’s practices to review practice locations, events and waivers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Separate release forms signed for tournaments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Calibri" pitchFamily="-106" charset="0"/>
              </a:rPr>
              <a:t>Requirements for Coverage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2895600" cy="1371600"/>
          </a:xfrm>
          <a:solidFill>
            <a:srgbClr val="969696"/>
          </a:solidFill>
          <a:ln>
            <a:solidFill>
              <a:srgbClr val="969696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400" b="1" u="sng" dirty="0" smtClean="0">
                <a:solidFill>
                  <a:srgbClr val="451A72"/>
                </a:solidFill>
                <a:latin typeface="Calibri" pitchFamily="-106" charset="0"/>
              </a:rPr>
              <a:t>Sports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dirty="0" smtClean="0">
                <a:solidFill>
                  <a:srgbClr val="451A72"/>
                </a:solidFill>
                <a:latin typeface="Calibri" pitchFamily="-106" charset="0"/>
              </a:rPr>
              <a:t>Competitions &amp; Practice</a:t>
            </a:r>
          </a:p>
        </p:txBody>
      </p:sp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228600" y="3124200"/>
            <a:ext cx="2895600" cy="1371600"/>
          </a:xfrm>
          <a:prstGeom prst="rect">
            <a:avLst/>
          </a:prstGeom>
          <a:solidFill>
            <a:srgbClr val="451A72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400" b="1" u="sng" dirty="0">
                <a:solidFill>
                  <a:schemeClr val="bg1"/>
                </a:solidFill>
                <a:latin typeface="Calibri" pitchFamily="-106" charset="0"/>
              </a:rPr>
              <a:t>Treks</a:t>
            </a:r>
          </a:p>
          <a:p>
            <a:pPr marL="342900" indent="-342900">
              <a:spcBef>
                <a:spcPct val="20000"/>
              </a:spcBef>
            </a:pPr>
            <a:r>
              <a:rPr lang="en-US" sz="2600" dirty="0">
                <a:solidFill>
                  <a:schemeClr val="bg1"/>
                </a:solidFill>
                <a:latin typeface="Calibri" pitchFamily="-106" charset="0"/>
              </a:rPr>
              <a:t>Domestic &amp; International</a:t>
            </a:r>
          </a:p>
        </p:txBody>
      </p:sp>
      <p:sp>
        <p:nvSpPr>
          <p:cNvPr id="33797" name="Rectangle 6"/>
          <p:cNvSpPr>
            <a:spLocks noChangeArrowheads="1"/>
          </p:cNvSpPr>
          <p:nvPr/>
        </p:nvSpPr>
        <p:spPr bwMode="auto">
          <a:xfrm>
            <a:off x="228600" y="5105400"/>
            <a:ext cx="2895600" cy="1371600"/>
          </a:xfrm>
          <a:prstGeom prst="rect">
            <a:avLst/>
          </a:prstGeom>
          <a:solidFill>
            <a:srgbClr val="969696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400" b="1" u="sng" dirty="0">
                <a:solidFill>
                  <a:srgbClr val="451A72"/>
                </a:solidFill>
                <a:latin typeface="Calibri" pitchFamily="-106" charset="0"/>
              </a:rPr>
              <a:t>General Travel</a:t>
            </a:r>
          </a:p>
          <a:p>
            <a:pPr marL="342900" indent="-342900">
              <a:spcBef>
                <a:spcPct val="20000"/>
              </a:spcBef>
            </a:pPr>
            <a:r>
              <a:rPr lang="en-US" sz="2600" dirty="0">
                <a:solidFill>
                  <a:srgbClr val="451A72"/>
                </a:solidFill>
                <a:latin typeface="Calibri" pitchFamily="-106" charset="0"/>
              </a:rPr>
              <a:t>Company visits, </a:t>
            </a:r>
            <a:r>
              <a:rPr lang="en-US" sz="2600" dirty="0" smtClean="0">
                <a:solidFill>
                  <a:srgbClr val="451A72"/>
                </a:solidFill>
                <a:latin typeface="Calibri" pitchFamily="-106" charset="0"/>
              </a:rPr>
              <a:t>Competitions</a:t>
            </a:r>
            <a:endParaRPr lang="en-US" sz="2600" dirty="0">
              <a:solidFill>
                <a:srgbClr val="451A72"/>
              </a:solidFill>
              <a:latin typeface="Calibri" pitchFamily="-106" charset="0"/>
            </a:endParaRPr>
          </a:p>
        </p:txBody>
      </p:sp>
      <p:sp>
        <p:nvSpPr>
          <p:cNvPr id="33798" name="Rectangle 7"/>
          <p:cNvSpPr>
            <a:spLocks noChangeArrowheads="1"/>
          </p:cNvSpPr>
          <p:nvPr/>
        </p:nvSpPr>
        <p:spPr bwMode="auto">
          <a:xfrm>
            <a:off x="3429000" y="1219200"/>
            <a:ext cx="5638800" cy="5334000"/>
          </a:xfrm>
          <a:prstGeom prst="rect">
            <a:avLst/>
          </a:prstGeom>
          <a:solidFill>
            <a:srgbClr val="451A72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u="sng" dirty="0">
                <a:solidFill>
                  <a:schemeClr val="bg1"/>
                </a:solidFill>
                <a:latin typeface="Calibri" pitchFamily="-106" charset="0"/>
              </a:rPr>
              <a:t>Requirements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Meet with club advisor regularly during the planning process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 smtClean="0">
                <a:solidFill>
                  <a:schemeClr val="bg1"/>
                </a:solidFill>
                <a:latin typeface="Calibri" pitchFamily="-106" charset="0"/>
              </a:rPr>
              <a:t>All </a:t>
            </a: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participants must complete release forms and emergency contact </a:t>
            </a:r>
            <a:r>
              <a:rPr lang="en-US" sz="2400" b="1" dirty="0" smtClean="0">
                <a:solidFill>
                  <a:schemeClr val="bg1"/>
                </a:solidFill>
                <a:latin typeface="Calibri" pitchFamily="-106" charset="0"/>
              </a:rPr>
              <a:t>electronic form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 smtClean="0">
                <a:solidFill>
                  <a:schemeClr val="bg1"/>
                </a:solidFill>
                <a:latin typeface="Calibri" pitchFamily="-106" charset="0"/>
              </a:rPr>
              <a:t>Provide NYU with travel information required by Insurance &amp; Risk Management office through NYU traveler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u="sng" dirty="0" smtClean="0">
                <a:solidFill>
                  <a:schemeClr val="bg1"/>
                </a:solidFill>
                <a:latin typeface="Calibri" pitchFamily="-106" charset="0"/>
              </a:rPr>
              <a:t>International</a:t>
            </a: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:  All locations must be vetted through </a:t>
            </a:r>
            <a:r>
              <a:rPr lang="en-US" sz="2400" b="1" dirty="0" smtClean="0">
                <a:solidFill>
                  <a:schemeClr val="bg1"/>
                </a:solidFill>
                <a:latin typeface="Calibri" pitchFamily="-106" charset="0"/>
              </a:rPr>
              <a:t>the Office of Student Engagement well </a:t>
            </a: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in advance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Calibri" pitchFamily="-106" charset="0"/>
              </a:rPr>
              <a:t>Requirements for Coverage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2895600" cy="1371600"/>
          </a:xfrm>
          <a:solidFill>
            <a:srgbClr val="969696"/>
          </a:solidFill>
          <a:ln>
            <a:solidFill>
              <a:srgbClr val="969696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400" b="1" u="sng" dirty="0" smtClean="0">
                <a:solidFill>
                  <a:srgbClr val="451A72"/>
                </a:solidFill>
                <a:latin typeface="Calibri" pitchFamily="-106" charset="0"/>
              </a:rPr>
              <a:t>Sports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dirty="0" smtClean="0">
                <a:solidFill>
                  <a:srgbClr val="451A72"/>
                </a:solidFill>
                <a:latin typeface="Calibri" pitchFamily="-106" charset="0"/>
              </a:rPr>
              <a:t>Competitions &amp; Practice</a:t>
            </a: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228600" y="3200400"/>
            <a:ext cx="2895600" cy="1371600"/>
          </a:xfrm>
          <a:prstGeom prst="rect">
            <a:avLst/>
          </a:prstGeom>
          <a:solidFill>
            <a:srgbClr val="969696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400" b="1" u="sng" dirty="0">
                <a:solidFill>
                  <a:srgbClr val="451A72"/>
                </a:solidFill>
                <a:latin typeface="Calibri" pitchFamily="-106" charset="0"/>
              </a:rPr>
              <a:t>Treks</a:t>
            </a:r>
          </a:p>
          <a:p>
            <a:pPr marL="342900" indent="-342900">
              <a:spcBef>
                <a:spcPct val="20000"/>
              </a:spcBef>
            </a:pPr>
            <a:r>
              <a:rPr lang="en-US" sz="2600" dirty="0">
                <a:solidFill>
                  <a:srgbClr val="451A72"/>
                </a:solidFill>
                <a:latin typeface="Calibri" pitchFamily="-106" charset="0"/>
              </a:rPr>
              <a:t>Domestic &amp; International</a:t>
            </a:r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228600" y="5105400"/>
            <a:ext cx="2895600" cy="1371600"/>
          </a:xfrm>
          <a:prstGeom prst="rect">
            <a:avLst/>
          </a:prstGeom>
          <a:solidFill>
            <a:srgbClr val="451A72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400" b="1" u="sng" dirty="0">
                <a:solidFill>
                  <a:schemeClr val="bg1"/>
                </a:solidFill>
                <a:latin typeface="Calibri" pitchFamily="-106" charset="0"/>
              </a:rPr>
              <a:t>General Travel</a:t>
            </a:r>
          </a:p>
          <a:p>
            <a:pPr marL="342900" indent="-342900">
              <a:spcBef>
                <a:spcPct val="20000"/>
              </a:spcBef>
            </a:pPr>
            <a:r>
              <a:rPr lang="en-US" sz="2600" dirty="0">
                <a:solidFill>
                  <a:schemeClr val="bg1"/>
                </a:solidFill>
                <a:latin typeface="Calibri" pitchFamily="-106" charset="0"/>
              </a:rPr>
              <a:t>Company visits, </a:t>
            </a:r>
            <a:r>
              <a:rPr lang="en-US" sz="2600" dirty="0" smtClean="0">
                <a:solidFill>
                  <a:schemeClr val="bg1"/>
                </a:solidFill>
                <a:latin typeface="Calibri" pitchFamily="-106" charset="0"/>
              </a:rPr>
              <a:t>Competitions</a:t>
            </a:r>
            <a:endParaRPr lang="en-US" sz="2600" dirty="0">
              <a:solidFill>
                <a:schemeClr val="bg1"/>
              </a:solidFill>
              <a:latin typeface="Calibri" pitchFamily="-106" charset="0"/>
            </a:endParaRPr>
          </a:p>
        </p:txBody>
      </p:sp>
      <p:sp>
        <p:nvSpPr>
          <p:cNvPr id="34822" name="Rectangle 7"/>
          <p:cNvSpPr>
            <a:spLocks noChangeArrowheads="1"/>
          </p:cNvSpPr>
          <p:nvPr/>
        </p:nvSpPr>
        <p:spPr bwMode="auto">
          <a:xfrm>
            <a:off x="3429000" y="1219200"/>
            <a:ext cx="5638800" cy="5334000"/>
          </a:xfrm>
          <a:prstGeom prst="rect">
            <a:avLst/>
          </a:prstGeom>
          <a:solidFill>
            <a:srgbClr val="451A72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u="sng" dirty="0">
                <a:solidFill>
                  <a:schemeClr val="bg1"/>
                </a:solidFill>
                <a:latin typeface="Calibri" pitchFamily="-106" charset="0"/>
              </a:rPr>
              <a:t>Requirements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Provide your </a:t>
            </a:r>
            <a:r>
              <a:rPr lang="en-US" sz="2400" b="1" dirty="0" smtClean="0">
                <a:solidFill>
                  <a:schemeClr val="bg1"/>
                </a:solidFill>
                <a:latin typeface="Calibri" pitchFamily="-106" charset="0"/>
              </a:rPr>
              <a:t>OSE club </a:t>
            </a: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advisor with details of the trip (i.e. location, dates, number of students)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All participants must complete release forms prior to departure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For rental vans and buses, contracts must be approved by </a:t>
            </a:r>
            <a:r>
              <a:rPr lang="en-US" sz="2400" b="1" dirty="0" smtClean="0">
                <a:solidFill>
                  <a:schemeClr val="bg1"/>
                </a:solidFill>
                <a:latin typeface="Calibri" pitchFamily="-106" charset="0"/>
              </a:rPr>
              <a:t>OSE</a:t>
            </a:r>
            <a:endParaRPr lang="en-US" sz="2400" b="1" dirty="0">
              <a:solidFill>
                <a:schemeClr val="bg1"/>
              </a:solidFill>
              <a:latin typeface="Calibri" pitchFamily="-106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Rental Vans: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 b="1" dirty="0">
                <a:solidFill>
                  <a:schemeClr val="bg1"/>
                </a:solidFill>
                <a:latin typeface="Calibri" pitchFamily="-106" charset="0"/>
              </a:rPr>
              <a:t>Maximum of 12 students in any given van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 b="1" dirty="0">
                <a:solidFill>
                  <a:schemeClr val="bg1"/>
                </a:solidFill>
                <a:latin typeface="Calibri" pitchFamily="-106" charset="0"/>
              </a:rPr>
              <a:t>Must take out maximum insurance on the rental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32004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Additional Resources </a:t>
            </a:r>
            <a:b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&amp; Best Practices</a:t>
            </a:r>
            <a:r>
              <a:rPr lang="en-US" sz="54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54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28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28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endParaRPr lang="en-US" sz="3200" i="1" dirty="0" smtClean="0">
              <a:solidFill>
                <a:srgbClr val="451A7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Additional Resources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09600" y="1143000"/>
            <a:ext cx="8229600" cy="533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u="sng" dirty="0" smtClean="0">
                <a:solidFill>
                  <a:srgbClr val="451A72"/>
                </a:solidFill>
              </a:rPr>
              <a:t>Online Leaders’ Guide </a:t>
            </a:r>
          </a:p>
          <a:p>
            <a:pPr eaLnBrk="1" hangingPunct="1"/>
            <a:r>
              <a:rPr lang="en-US" dirty="0" smtClean="0">
                <a:solidFill>
                  <a:srgbClr val="451A72"/>
                </a:solidFill>
              </a:rPr>
              <a:t>Provides all the detailed information you need</a:t>
            </a:r>
          </a:p>
          <a:p>
            <a:pPr eaLnBrk="1" hangingPunct="1"/>
            <a:r>
              <a:rPr lang="en-US" dirty="0" smtClean="0">
                <a:solidFill>
                  <a:srgbClr val="451A72"/>
                </a:solidFill>
              </a:rPr>
              <a:t>Found on the Office of Student Engagement web page</a:t>
            </a:r>
            <a:br>
              <a:rPr lang="en-US" dirty="0" smtClean="0">
                <a:solidFill>
                  <a:srgbClr val="451A72"/>
                </a:solidFill>
              </a:rPr>
            </a:br>
            <a:r>
              <a:rPr lang="en-US" dirty="0" smtClean="0">
                <a:solidFill>
                  <a:srgbClr val="451A72"/>
                </a:solidFill>
              </a:rPr>
              <a:t>http://nyustern.campusgroups.com/students</a:t>
            </a:r>
            <a:endParaRPr lang="en-US" u="sng" dirty="0" smtClean="0">
              <a:solidFill>
                <a:srgbClr val="451A72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451A72"/>
                </a:solidFill>
              </a:rPr>
              <a:t>Includes:</a:t>
            </a:r>
          </a:p>
          <a:p>
            <a:pPr lvl="1" eaLnBrk="1" hangingPunct="1"/>
            <a:r>
              <a:rPr lang="en-US" dirty="0" smtClean="0">
                <a:solidFill>
                  <a:srgbClr val="451A72"/>
                </a:solidFill>
              </a:rPr>
              <a:t>Policies &amp; Procedures </a:t>
            </a:r>
          </a:p>
          <a:p>
            <a:pPr lvl="1" eaLnBrk="1" hangingPunct="1"/>
            <a:r>
              <a:rPr lang="en-US" dirty="0" smtClean="0">
                <a:solidFill>
                  <a:srgbClr val="451A72"/>
                </a:solidFill>
              </a:rPr>
              <a:t>Working with Stern Departments</a:t>
            </a:r>
          </a:p>
          <a:p>
            <a:pPr lvl="1" eaLnBrk="1" hangingPunct="1"/>
            <a:r>
              <a:rPr lang="en-US" dirty="0" smtClean="0">
                <a:solidFill>
                  <a:srgbClr val="451A72"/>
                </a:solidFill>
              </a:rPr>
              <a:t>Event, Conference &amp; Trek Planning Guides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32004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Questions?</a:t>
            </a:r>
            <a:b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endParaRPr lang="en-US" sz="6000" i="1" dirty="0" smtClean="0">
              <a:solidFill>
                <a:srgbClr val="451A7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Calibri" pitchFamily="34" charset="0"/>
                <a:cs typeface="Calibri" pitchFamily="34" charset="0"/>
              </a:rPr>
              <a:t>Partners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458200" cy="3886200"/>
          </a:xfrm>
        </p:spPr>
        <p:txBody>
          <a:bodyPr/>
          <a:lstStyle/>
          <a:p>
            <a:pPr marL="711200" indent="-711200" eaLnBrk="1" hangingPunct="1">
              <a:spcAft>
                <a:spcPct val="30000"/>
              </a:spcAft>
            </a:pPr>
            <a:r>
              <a:rPr lang="en-US" sz="3400" b="1" dirty="0" smtClean="0">
                <a:solidFill>
                  <a:srgbClr val="451A72"/>
                </a:solidFill>
                <a:latin typeface="Calibri" pitchFamily="34" charset="0"/>
                <a:cs typeface="Calibri" pitchFamily="34" charset="0"/>
              </a:rPr>
              <a:t>Office of Career Development</a:t>
            </a:r>
          </a:p>
          <a:p>
            <a:pPr marL="711200" indent="-711200" eaLnBrk="1" hangingPunct="1">
              <a:spcAft>
                <a:spcPct val="30000"/>
              </a:spcAft>
            </a:pPr>
            <a:r>
              <a:rPr lang="en-US" sz="3400" b="1" dirty="0" smtClean="0">
                <a:solidFill>
                  <a:srgbClr val="451A72"/>
                </a:solidFill>
                <a:latin typeface="Calibri" pitchFamily="34" charset="0"/>
                <a:cs typeface="Calibri" pitchFamily="34" charset="0"/>
              </a:rPr>
              <a:t>Career Center for Working Professionals</a:t>
            </a:r>
          </a:p>
          <a:p>
            <a:pPr marL="711200" indent="-711200" eaLnBrk="1" hangingPunct="1">
              <a:spcAft>
                <a:spcPct val="30000"/>
              </a:spcAft>
            </a:pPr>
            <a:r>
              <a:rPr lang="en-US" sz="3400" b="1" dirty="0" smtClean="0">
                <a:solidFill>
                  <a:srgbClr val="451A72"/>
                </a:solidFill>
                <a:latin typeface="Calibri" pitchFamily="34" charset="0"/>
                <a:cs typeface="Calibri" pitchFamily="34" charset="0"/>
              </a:rPr>
              <a:t>Development and Alumni Relations</a:t>
            </a:r>
          </a:p>
          <a:p>
            <a:pPr marL="711200" indent="-711200" eaLnBrk="1" hangingPunct="1">
              <a:spcAft>
                <a:spcPct val="30000"/>
              </a:spcAft>
            </a:pPr>
            <a:r>
              <a:rPr lang="en-US" sz="3400" b="1" dirty="0" smtClean="0">
                <a:solidFill>
                  <a:srgbClr val="451A72"/>
                </a:solidFill>
                <a:latin typeface="Calibri" pitchFamily="34" charset="0"/>
                <a:cs typeface="Calibri" pitchFamily="34" charset="0"/>
              </a:rPr>
              <a:t>Public Affairs</a:t>
            </a:r>
          </a:p>
          <a:p>
            <a:pPr marL="711200" indent="-711200" eaLnBrk="1" hangingPunct="1">
              <a:spcAft>
                <a:spcPct val="30000"/>
              </a:spcAft>
            </a:pPr>
            <a:r>
              <a:rPr lang="en-US" sz="3400" b="1" dirty="0" smtClean="0">
                <a:solidFill>
                  <a:srgbClr val="451A72"/>
                </a:solidFill>
                <a:latin typeface="Calibri" pitchFamily="34" charset="0"/>
                <a:cs typeface="Calibri" pitchFamily="34" charset="0"/>
              </a:rPr>
              <a:t>Office of Special Events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Planning an Event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51A72"/>
                </a:solidFill>
              </a:rPr>
              <a:t>What is the purpose? </a:t>
            </a:r>
          </a:p>
          <a:p>
            <a:endParaRPr lang="en-US" sz="1000" dirty="0" smtClean="0">
              <a:solidFill>
                <a:srgbClr val="451A72"/>
              </a:solidFill>
            </a:endParaRPr>
          </a:p>
          <a:p>
            <a:r>
              <a:rPr lang="en-US" dirty="0" smtClean="0">
                <a:solidFill>
                  <a:srgbClr val="451A72"/>
                </a:solidFill>
              </a:rPr>
              <a:t>Who is the audience? </a:t>
            </a:r>
          </a:p>
          <a:p>
            <a:pPr lvl="1"/>
            <a:r>
              <a:rPr lang="en-US" sz="3200" dirty="0" smtClean="0">
                <a:solidFill>
                  <a:srgbClr val="451A72"/>
                </a:solidFill>
                <a:ea typeface="+mn-ea"/>
                <a:cs typeface="+mn-cs"/>
              </a:rPr>
              <a:t>MBA1, MBA2, PT, Alumni</a:t>
            </a:r>
          </a:p>
          <a:p>
            <a:pPr lvl="1">
              <a:buNone/>
            </a:pPr>
            <a:endParaRPr lang="en-US" sz="1200" dirty="0" smtClean="0">
              <a:solidFill>
                <a:srgbClr val="451A72"/>
              </a:solidFill>
              <a:ea typeface="+mn-ea"/>
              <a:cs typeface="+mn-cs"/>
            </a:endParaRPr>
          </a:p>
          <a:p>
            <a:pPr marL="342900" lvl="1" indent="-342900">
              <a:buChar char="•"/>
            </a:pPr>
            <a:r>
              <a:rPr lang="en-US" sz="3200" dirty="0" smtClean="0">
                <a:solidFill>
                  <a:srgbClr val="451A72"/>
                </a:solidFill>
                <a:ea typeface="+mn-ea"/>
                <a:cs typeface="+mn-cs"/>
              </a:rPr>
              <a:t>How many do you expect to attend?</a:t>
            </a:r>
          </a:p>
          <a:p>
            <a:pPr marL="342900" lvl="1" indent="-342900">
              <a:buNone/>
            </a:pPr>
            <a:endParaRPr lang="en-US" sz="1200" dirty="0" smtClean="0">
              <a:solidFill>
                <a:srgbClr val="451A72"/>
              </a:solidFill>
              <a:ea typeface="+mn-ea"/>
              <a:cs typeface="+mn-cs"/>
            </a:endParaRPr>
          </a:p>
          <a:p>
            <a:pPr marL="342900" lvl="1" indent="-342900">
              <a:buChar char="•"/>
            </a:pPr>
            <a:r>
              <a:rPr lang="en-US" sz="3200" dirty="0" smtClean="0">
                <a:solidFill>
                  <a:srgbClr val="451A72"/>
                </a:solidFill>
                <a:ea typeface="+mn-ea"/>
                <a:cs typeface="+mn-cs"/>
              </a:rPr>
              <a:t>How will you determine if it is successful? 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Event Planning Timeline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0341427"/>
              </p:ext>
            </p:extLst>
          </p:nvPr>
        </p:nvGraphicFramePr>
        <p:xfrm>
          <a:off x="685800" y="1143000"/>
          <a:ext cx="77724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80772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Choosing Dates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3058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Ensure your date &amp; time do </a:t>
            </a:r>
            <a:r>
              <a:rPr lang="en-US" sz="2000" u="sng" dirty="0" smtClean="0">
                <a:solidFill>
                  <a:srgbClr val="451A72"/>
                </a:solidFill>
              </a:rPr>
              <a:t>not</a:t>
            </a:r>
            <a:r>
              <a:rPr lang="en-US" sz="2000" dirty="0" smtClean="0">
                <a:solidFill>
                  <a:srgbClr val="451A72"/>
                </a:solidFill>
              </a:rPr>
              <a:t> conflict with: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Other Club Events (CampusGroups Calendar)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Mandatory OCD events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Dean’s Office events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MBA1 Block Time (Mondays, noon-1:20pm)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Academic Conflicts (i.e., Finals)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Holidays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Popular courses – exams, review sessions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Alumni events (only if you are including alumni)</a:t>
            </a:r>
            <a:br>
              <a:rPr lang="en-US" sz="2000" dirty="0" smtClean="0">
                <a:solidFill>
                  <a:srgbClr val="451A72"/>
                </a:solidFill>
              </a:rPr>
            </a:br>
            <a:endParaRPr lang="en-US" sz="2000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Submit Catering &amp; Media 2 weeks before event</a:t>
            </a:r>
            <a:br>
              <a:rPr lang="en-US" sz="2000" dirty="0" smtClean="0">
                <a:solidFill>
                  <a:srgbClr val="451A72"/>
                </a:solidFill>
              </a:rPr>
            </a:br>
            <a:endParaRPr lang="en-US" sz="2000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Non-NYU venue requires more lead time (at least 8 weeks)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Plan for contracts, insurance, logistics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971925" y="5651500"/>
            <a:ext cx="312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000" dirty="0">
              <a:latin typeface="Calibri" pitchFamily="-106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Room Reservations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8229600" cy="5486400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solidFill>
                  <a:srgbClr val="451A72"/>
                </a:solidFill>
              </a:rPr>
              <a:t>Venue Rental</a:t>
            </a:r>
          </a:p>
          <a:p>
            <a:pPr lvl="1" eaLnBrk="1" hangingPunct="1"/>
            <a:r>
              <a:rPr lang="en-US" sz="2200" dirty="0" smtClean="0">
                <a:solidFill>
                  <a:srgbClr val="451A72"/>
                </a:solidFill>
              </a:rPr>
              <a:t>Free</a:t>
            </a:r>
          </a:p>
          <a:p>
            <a:pPr lvl="2" eaLnBrk="1" hangingPunct="1"/>
            <a:r>
              <a:rPr lang="en-US" sz="2000" dirty="0" smtClean="0">
                <a:hlinkClick r:id="rId3"/>
              </a:rPr>
              <a:t>Stern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451A72"/>
                </a:solidFill>
              </a:rPr>
              <a:t>– attendees must be 50% Stern</a:t>
            </a:r>
          </a:p>
          <a:p>
            <a:pPr lvl="1" eaLnBrk="1" hangingPunct="1"/>
            <a:r>
              <a:rPr lang="en-US" sz="2200" dirty="0" smtClean="0">
                <a:solidFill>
                  <a:srgbClr val="451A72"/>
                </a:solidFill>
              </a:rPr>
              <a:t>At Cost</a:t>
            </a:r>
          </a:p>
          <a:p>
            <a:pPr lvl="2" eaLnBrk="1" hangingPunct="1"/>
            <a:r>
              <a:rPr lang="en-US" sz="2000" dirty="0" smtClean="0">
                <a:solidFill>
                  <a:srgbClr val="451A72"/>
                </a:solidFill>
              </a:rPr>
              <a:t>NYU Kimmel media fees</a:t>
            </a:r>
          </a:p>
          <a:p>
            <a:pPr lvl="2" eaLnBrk="1" hangingPunct="1"/>
            <a:r>
              <a:rPr lang="en-US" sz="2000" dirty="0" smtClean="0">
                <a:solidFill>
                  <a:srgbClr val="451A72"/>
                </a:solidFill>
              </a:rPr>
              <a:t>Kimmel </a:t>
            </a:r>
          </a:p>
          <a:p>
            <a:pPr lvl="2" eaLnBrk="1" hangingPunct="1"/>
            <a:r>
              <a:rPr lang="en-US" sz="2000" dirty="0" smtClean="0">
                <a:solidFill>
                  <a:srgbClr val="451A72"/>
                </a:solidFill>
              </a:rPr>
              <a:t>NYU Skirball Theater – room &amp; media fees</a:t>
            </a:r>
          </a:p>
          <a:p>
            <a:pPr lvl="2" eaLnBrk="1" hangingPunct="1"/>
            <a:r>
              <a:rPr lang="en-US" sz="2000" dirty="0" smtClean="0">
                <a:solidFill>
                  <a:srgbClr val="451A72"/>
                </a:solidFill>
              </a:rPr>
              <a:t>Non-NYU venues &amp; Sports fields</a:t>
            </a:r>
          </a:p>
          <a:p>
            <a:pPr eaLnBrk="1" hangingPunct="1"/>
            <a:r>
              <a:rPr lang="en-US" sz="2400" b="1" dirty="0" smtClean="0">
                <a:solidFill>
                  <a:srgbClr val="451A72"/>
                </a:solidFill>
              </a:rPr>
              <a:t>Room Set-ups (at Stern)</a:t>
            </a:r>
          </a:p>
          <a:p>
            <a:pPr lvl="1" eaLnBrk="1" hangingPunct="1"/>
            <a:r>
              <a:rPr lang="en-US" sz="2000" dirty="0" smtClean="0">
                <a:solidFill>
                  <a:srgbClr val="451A72"/>
                </a:solidFill>
              </a:rPr>
              <a:t>Submit </a:t>
            </a:r>
            <a:r>
              <a:rPr lang="en-US" sz="2000" dirty="0" smtClean="0">
                <a:solidFill>
                  <a:srgbClr val="451A72"/>
                </a:solidFill>
                <a:hlinkClick r:id="rId4"/>
              </a:rPr>
              <a:t>Request Event Space Services</a:t>
            </a:r>
            <a:r>
              <a:rPr lang="en-US" sz="2000" dirty="0" smtClean="0">
                <a:solidFill>
                  <a:srgbClr val="451A72"/>
                </a:solidFill>
              </a:rPr>
              <a:t> form</a:t>
            </a:r>
          </a:p>
          <a:p>
            <a:pPr lvl="1" eaLnBrk="1" hangingPunct="1"/>
            <a:r>
              <a:rPr lang="en-US" sz="2000" dirty="0" smtClean="0">
                <a:solidFill>
                  <a:srgbClr val="451A72"/>
                </a:solidFill>
              </a:rPr>
              <a:t>OSE will arrange for all room sets up with the Buildings Office </a:t>
            </a:r>
          </a:p>
          <a:p>
            <a:pPr lvl="1" eaLnBrk="1" hangingPunct="1"/>
            <a:r>
              <a:rPr lang="en-US" sz="2000" dirty="0" smtClean="0">
                <a:solidFill>
                  <a:srgbClr val="451A72"/>
                </a:solidFill>
              </a:rPr>
              <a:t>Last minute requests cannot always be accommodated</a:t>
            </a:r>
            <a:endParaRPr lang="en-US" sz="2000" b="1" dirty="0" smtClean="0">
              <a:solidFill>
                <a:srgbClr val="451A72"/>
              </a:solidFill>
            </a:endParaRPr>
          </a:p>
          <a:p>
            <a:pPr eaLnBrk="1" hangingPunct="1">
              <a:buFontTx/>
              <a:buNone/>
            </a:pPr>
            <a:endParaRPr lang="en-US" sz="2000" b="1" dirty="0" smtClean="0">
              <a:solidFill>
                <a:srgbClr val="451A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Media Requests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 eaLnBrk="1" hangingPunct="1"/>
            <a:r>
              <a:rPr lang="en-US" sz="2600" dirty="0" smtClean="0">
                <a:solidFill>
                  <a:srgbClr val="451A72"/>
                </a:solidFill>
              </a:rPr>
              <a:t>A list of available media can be found on the Office of Student Engagement website.</a:t>
            </a:r>
            <a:r>
              <a:rPr lang="en-US" sz="2400" b="1" dirty="0" smtClean="0">
                <a:solidFill>
                  <a:srgbClr val="451A72"/>
                </a:solidFill>
              </a:rPr>
              <a:t/>
            </a:r>
            <a:br>
              <a:rPr lang="en-US" sz="2400" b="1" dirty="0" smtClean="0">
                <a:solidFill>
                  <a:srgbClr val="451A72"/>
                </a:solidFill>
              </a:rPr>
            </a:br>
            <a:endParaRPr lang="en-US" sz="2400" b="1" dirty="0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600" dirty="0" smtClean="0">
                <a:solidFill>
                  <a:srgbClr val="451A72"/>
                </a:solidFill>
              </a:rPr>
              <a:t>Must be submitted to Office of Student Engagement       2 weeks prior to event. </a:t>
            </a:r>
          </a:p>
          <a:p>
            <a:pPr lvl="2" eaLnBrk="1" hangingPunct="1">
              <a:buFontTx/>
              <a:buNone/>
            </a:pPr>
            <a:endParaRPr lang="en-US" sz="2600" dirty="0" smtClean="0">
              <a:solidFill>
                <a:srgbClr val="451A72"/>
              </a:solidFill>
              <a:ea typeface="+mn-ea"/>
              <a:cs typeface="+mn-cs"/>
            </a:endParaRPr>
          </a:p>
          <a:p>
            <a:pPr eaLnBrk="1" hangingPunct="1"/>
            <a:r>
              <a:rPr lang="en-US" sz="2600" dirty="0" smtClean="0">
                <a:solidFill>
                  <a:srgbClr val="451A72"/>
                </a:solidFill>
              </a:rPr>
              <a:t>All media should remain in event location following event.</a:t>
            </a:r>
          </a:p>
          <a:p>
            <a:pPr eaLnBrk="1" hangingPunct="1"/>
            <a:endParaRPr lang="en-US" sz="2400" b="1" dirty="0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600" b="1" dirty="0" smtClean="0">
                <a:solidFill>
                  <a:srgbClr val="451A72"/>
                </a:solidFill>
                <a:hlinkClick r:id="rId3"/>
              </a:rPr>
              <a:t>Media Request Form</a:t>
            </a:r>
            <a:endParaRPr lang="en-US" sz="2600" b="1" dirty="0" smtClean="0">
              <a:solidFill>
                <a:srgbClr val="451A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2217</TotalTime>
  <Words>2694</Words>
  <Application>Microsoft Office PowerPoint</Application>
  <PresentationFormat>On-screen Show (4:3)</PresentationFormat>
  <Paragraphs>457</Paragraphs>
  <Slides>36</Slides>
  <Notes>35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3_Default Design</vt:lpstr>
      <vt:lpstr>MBA Leader Training Resources Workshop  </vt:lpstr>
      <vt:lpstr>Role of Student Leaders</vt:lpstr>
      <vt:lpstr>OSE Advisors</vt:lpstr>
      <vt:lpstr>Partners</vt:lpstr>
      <vt:lpstr>Planning an Event</vt:lpstr>
      <vt:lpstr>Event Planning Timeline</vt:lpstr>
      <vt:lpstr>Choosing Dates</vt:lpstr>
      <vt:lpstr>Room Reservations</vt:lpstr>
      <vt:lpstr>Media Requests</vt:lpstr>
      <vt:lpstr>Catering</vt:lpstr>
      <vt:lpstr>CampusGroups</vt:lpstr>
      <vt:lpstr>Club Finances</vt:lpstr>
      <vt:lpstr>Spending Money</vt:lpstr>
      <vt:lpstr>Purchase Orders</vt:lpstr>
      <vt:lpstr>Purchase Orders</vt:lpstr>
      <vt:lpstr>Purchase Orders</vt:lpstr>
      <vt:lpstr>Expenses up to $1,000</vt:lpstr>
      <vt:lpstr>Expenses up to $1,000</vt:lpstr>
      <vt:lpstr>Expenses up to $300</vt:lpstr>
      <vt:lpstr>Spending Money</vt:lpstr>
      <vt:lpstr>Getting Money</vt:lpstr>
      <vt:lpstr>Keeping the Books </vt:lpstr>
      <vt:lpstr>Technology</vt:lpstr>
      <vt:lpstr>MBA Leader Suite (6-130)</vt:lpstr>
      <vt:lpstr>Beer Blast</vt:lpstr>
      <vt:lpstr>Alumni Affairs</vt:lpstr>
      <vt:lpstr>Contracts &amp; Liability  </vt:lpstr>
      <vt:lpstr>Forms of Liability</vt:lpstr>
      <vt:lpstr>Contracts</vt:lpstr>
      <vt:lpstr>Liability</vt:lpstr>
      <vt:lpstr>Requirements for Coverage</vt:lpstr>
      <vt:lpstr>Requirements for Coverage</vt:lpstr>
      <vt:lpstr>Requirements for Coverage</vt:lpstr>
      <vt:lpstr>Additional Resources  &amp; Best Practices  </vt:lpstr>
      <vt:lpstr>Additional Resources</vt:lpstr>
      <vt:lpstr>  Questions?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MBA Leader Training Event Workshop   March 2007</dc:title>
  <dc:creator>mminutol</dc:creator>
  <cp:lastModifiedBy>Windows User</cp:lastModifiedBy>
  <cp:revision>180</cp:revision>
  <dcterms:created xsi:type="dcterms:W3CDTF">2009-04-01T17:44:10Z</dcterms:created>
  <dcterms:modified xsi:type="dcterms:W3CDTF">2012-10-08T16:59:44Z</dcterms:modified>
</cp:coreProperties>
</file>