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2" r:id="rId2"/>
    <p:sldId id="288" r:id="rId3"/>
    <p:sldId id="277" r:id="rId4"/>
    <p:sldId id="278" r:id="rId5"/>
    <p:sldId id="279" r:id="rId6"/>
    <p:sldId id="281" r:id="rId7"/>
    <p:sldId id="283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037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632" autoAdjust="0"/>
  </p:normalViewPr>
  <p:slideViewPr>
    <p:cSldViewPr>
      <p:cViewPr varScale="1">
        <p:scale>
          <a:sx n="86" d="100"/>
          <a:sy n="86" d="100"/>
        </p:scale>
        <p:origin x="-68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EC68B26-CB10-4720-A39B-9C7A2ABDFC43}" type="datetimeFigureOut">
              <a:rPr lang="en-US"/>
              <a:pPr>
                <a:defRPr/>
              </a:pPr>
              <a:t>4/3/2012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B88D70A-62E6-492E-A73C-C6C2DDC459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C6DF836-AA8D-4023-A8F2-0E0CD9DABE5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7F50B0-529C-44C1-AD5C-F928EB62A17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KG: </a:t>
            </a:r>
          </a:p>
          <a:p>
            <a:pPr eaLnBrk="1" hangingPunct="1"/>
            <a:r>
              <a:rPr lang="en-US" smtClean="0"/>
              <a:t>--Since 2001 our office has built the CPP, with now over 100 participants, with a dedicated relationship manager to</a:t>
            </a:r>
          </a:p>
          <a:p>
            <a:pPr eaLnBrk="1" hangingPunct="1"/>
            <a:r>
              <a:rPr lang="en-US" smtClean="0"/>
              <a:t>streamline the process of investing here &amp; make for a seamless interaction.</a:t>
            </a:r>
          </a:p>
          <a:p>
            <a:pPr eaLnBrk="1" hangingPunct="1"/>
            <a:r>
              <a:rPr lang="en-US" smtClean="0"/>
              <a:t>--B/c we keep an institutional history, records, invoices and all interactions w/the School we can provide 10,000 foot holistic picture</a:t>
            </a:r>
          </a:p>
          <a:p>
            <a:pPr eaLnBrk="1" hangingPunct="1"/>
            <a:r>
              <a:rPr lang="en-US" smtClean="0"/>
              <a:t>giving them a sense of everything the company has done with the School &amp; all options available to continue to build/evolve the relationship.</a:t>
            </a:r>
          </a:p>
          <a:p>
            <a:pPr eaLnBrk="1" hangingPunct="1"/>
            <a:r>
              <a:rPr lang="en-US" smtClean="0"/>
              <a:t>--Not all of our peer schools interact with companies in this fashion and we’ve gotten feedback on tight customer service, timely responses, allowing us to both benefit &amp; continue to build the partnership.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KG – Holistic picture.</a:t>
            </a:r>
          </a:p>
          <a:p>
            <a:pPr eaLnBrk="1" hangingPunct="1"/>
            <a:r>
              <a:rPr lang="en-US" smtClean="0"/>
              <a:t>Always looking to grow each category – hope to have former sponsors return year after year, as well as bring on new sponsors.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KG – </a:t>
            </a:r>
          </a:p>
          <a:p>
            <a:pPr eaLnBrk="1" hangingPunct="1"/>
            <a:r>
              <a:rPr lang="en-US" smtClean="0"/>
              <a:t>--Snapshot of the primary areas where companies invest &amp; what drives those decisions.</a:t>
            </a:r>
          </a:p>
          <a:p>
            <a:pPr eaLnBrk="1" hangingPunct="1"/>
            <a:r>
              <a:rPr lang="en-US" smtClean="0"/>
              <a:t>--Building brand awareness is one of their key goals – having a platform to interact with students.</a:t>
            </a:r>
          </a:p>
          <a:p>
            <a:pPr eaLnBrk="1" hangingPunct="1"/>
            <a:r>
              <a:rPr lang="en-US" smtClean="0"/>
              <a:t>--Be creative – be flexible (work with the company to do more than a logo on program at conf, send reps,speakers etc)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KG </a:t>
            </a:r>
          </a:p>
          <a:p>
            <a:pPr eaLnBrk="1" hangingPunct="1"/>
            <a:r>
              <a:rPr lang="en-US" smtClean="0"/>
              <a:t>-Every interaction is a representation of the Stern brand, so things like turn around time and delivering on agreements are key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392BCD-F8FE-42AB-A99E-A0DAC714DD5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A97D2-2B69-4627-8BD3-6795F700E76E}" type="datetimeFigureOut">
              <a:rPr lang="en-US"/>
              <a:pPr>
                <a:defRPr/>
              </a:pPr>
              <a:t>4/3/2012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28C0F-D10F-4038-96C8-C4FDB8699F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0FF96-192F-48DF-BAB5-B7371907214B}" type="datetimeFigureOut">
              <a:rPr lang="en-US"/>
              <a:pPr>
                <a:defRPr/>
              </a:pPr>
              <a:t>4/3/2012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9D25A-A2B8-446B-BBEB-33E4E3E0D9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3DD8F3-ED42-40DA-82F1-D6CB888DE198}" type="datetimeFigureOut">
              <a:rPr lang="en-US"/>
              <a:pPr>
                <a:defRPr/>
              </a:pPr>
              <a:t>4/3/2012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2AB8D-7AC9-4DFF-BB21-3351948A7E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8C4CA-12E5-43F4-AFFC-E0CA9E0423C6}" type="datetimeFigureOut">
              <a:rPr lang="en-US"/>
              <a:pPr>
                <a:defRPr/>
              </a:pPr>
              <a:t>4/3/2012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28EB1-9447-41B5-9D95-A44B8250D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0686D-CC20-4A0E-9A15-78A70312984A}" type="datetimeFigureOut">
              <a:rPr lang="en-US"/>
              <a:pPr>
                <a:defRPr/>
              </a:pPr>
              <a:t>4/3/2012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574C6-A157-4CF9-8CB7-89613A4FC2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D2C6A-AFAE-44E3-8832-B7ED035FF5E9}" type="datetimeFigureOut">
              <a:rPr lang="en-US"/>
              <a:pPr>
                <a:defRPr/>
              </a:pPr>
              <a:t>4/3/2012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78BEA-00A2-40EC-BC8B-375DE85FD7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42DE8-6668-400D-A6A1-FF80E0595F36}" type="datetimeFigureOut">
              <a:rPr lang="en-US"/>
              <a:pPr>
                <a:defRPr/>
              </a:pPr>
              <a:t>4/3/2012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B8516-687D-4724-A443-F7ED4C3470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ABAA7-28CC-4551-81D5-6925D8871FC5}" type="datetimeFigureOut">
              <a:rPr lang="en-US"/>
              <a:pPr>
                <a:defRPr/>
              </a:pPr>
              <a:t>4/3/2012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41E53-6B80-412A-8957-F39089CCB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4C448-5133-497E-A2E2-83322CD3068D}" type="datetimeFigureOut">
              <a:rPr lang="en-US"/>
              <a:pPr>
                <a:defRPr/>
              </a:pPr>
              <a:t>4/3/2012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7E9BC-BEE3-4C0B-82C7-D8003E293A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31A34-85B6-42CC-A6D6-49C6E531E1D7}" type="datetimeFigureOut">
              <a:rPr lang="en-US"/>
              <a:pPr>
                <a:defRPr/>
              </a:pPr>
              <a:t>4/3/2012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D49AA-AFFD-4819-B0AE-CBE50A95CA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11217-6033-43BB-A6F1-0819BF346753}" type="datetimeFigureOut">
              <a:rPr lang="en-US"/>
              <a:pPr>
                <a:defRPr/>
              </a:pPr>
              <a:t>4/3/2012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9B321-05A1-43D0-B1D4-5C66419F05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D54A21-E181-4553-8DB0-4A4DFA851A20}" type="datetimeFigureOut">
              <a:rPr lang="en-US"/>
              <a:pPr>
                <a:defRPr/>
              </a:pPr>
              <a:t>4/3/2012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7AED6AB-E201-432A-BFF4-2B38DF3EA1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epiercy@stern.nyu.edu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hyperlink" Target="mailto:gpalermo@stern.nyu.edu" TargetMode="External"/><Relationship Id="rId5" Type="http://schemas.openxmlformats.org/officeDocument/2006/relationships/hyperlink" Target="mailto:kgregory@stern.nyu.edu" TargetMode="External"/><Relationship Id="rId4" Type="http://schemas.openxmlformats.org/officeDocument/2006/relationships/hyperlink" Target="mailto:lbrown@stern.nyu.edu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Working with Alumni and Corporate Relations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400800" cy="23622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NYU Stern Student Leaders Presentation</a:t>
            </a:r>
          </a:p>
          <a:p>
            <a:pPr eaLnBrk="1" hangingPunct="1"/>
            <a:endParaRPr lang="en-US" smtClean="0">
              <a:solidFill>
                <a:schemeClr val="tx1"/>
              </a:solidFill>
            </a:endParaRPr>
          </a:p>
          <a:p>
            <a:pPr eaLnBrk="1" hangingPunct="1"/>
            <a:r>
              <a:rPr lang="en-US" sz="2400" smtClean="0">
                <a:solidFill>
                  <a:schemeClr val="tx1"/>
                </a:solidFill>
              </a:rPr>
              <a:t>Kate Gregory</a:t>
            </a:r>
          </a:p>
          <a:p>
            <a:pPr eaLnBrk="1" hangingPunct="1"/>
            <a:r>
              <a:rPr lang="en-US" sz="1800" smtClean="0">
                <a:solidFill>
                  <a:schemeClr val="tx1"/>
                </a:solidFill>
              </a:rPr>
              <a:t>Friday, April 13, 2012</a:t>
            </a:r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/>
        </p:nvGraphicFramePr>
        <p:xfrm>
          <a:off x="8077200" y="0"/>
          <a:ext cx="914400" cy="914400"/>
        </p:xfrm>
        <a:graphic>
          <a:graphicData uri="http://schemas.openxmlformats.org/presentationml/2006/ole">
            <p:oleObj spid="_x0000_s1026" name="Photo Editor Photo" r:id="rId4" imgW="533559" imgH="533559" progId="">
              <p:embed/>
            </p:oleObj>
          </a:graphicData>
        </a:graphic>
      </p:graphicFrame>
      <p:pic>
        <p:nvPicPr>
          <p:cNvPr id="1029" name="Picture 2" descr="home_heade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440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ARD Office Contacts</a:t>
            </a: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457200" y="2590800"/>
            <a:ext cx="8077200" cy="319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en-US" i="1"/>
              <a:t> </a:t>
            </a:r>
            <a:r>
              <a:rPr lang="en-US" b="1"/>
              <a:t>Elena Piercy</a:t>
            </a:r>
            <a:r>
              <a:rPr lang="en-US"/>
              <a:t>, Senior Director of Alumni and Corporate Relations    </a:t>
            </a:r>
            <a:r>
              <a:rPr lang="en-US">
                <a:hlinkClick r:id="rId3"/>
              </a:rPr>
              <a:t>epiercy@stern.nyu.edu</a:t>
            </a:r>
            <a:r>
              <a:rPr lang="en-US"/>
              <a:t>; (212) 998-4036</a:t>
            </a:r>
          </a:p>
          <a:p>
            <a:pPr>
              <a:lnSpc>
                <a:spcPct val="80000"/>
              </a:lnSpc>
            </a:pPr>
            <a:endParaRPr lang="en-US"/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en-US" b="1"/>
              <a:t> Laura Brown</a:t>
            </a:r>
            <a:r>
              <a:rPr lang="en-US"/>
              <a:t>, Associate Director, Alumni and Corporate Relations </a:t>
            </a:r>
            <a:r>
              <a:rPr lang="en-US">
                <a:hlinkClick r:id="rId4"/>
              </a:rPr>
              <a:t>lbrown@stern.nyu.edu</a:t>
            </a:r>
            <a:r>
              <a:rPr lang="en-US"/>
              <a:t>; (212)998-0675</a:t>
            </a:r>
          </a:p>
          <a:p>
            <a:pPr>
              <a:lnSpc>
                <a:spcPct val="80000"/>
              </a:lnSpc>
            </a:pPr>
            <a:endParaRPr lang="en-US"/>
          </a:p>
          <a:p>
            <a:pPr>
              <a:lnSpc>
                <a:spcPct val="80000"/>
              </a:lnSpc>
            </a:pPr>
            <a:endParaRPr lang="en-US"/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en-US" b="1"/>
              <a:t> Kate Gregory</a:t>
            </a:r>
            <a:r>
              <a:rPr lang="en-US"/>
              <a:t>, Associate Director, Alumni and Corporate Relations </a:t>
            </a:r>
            <a:r>
              <a:rPr lang="en-US">
                <a:hlinkClick r:id="rId5"/>
              </a:rPr>
              <a:t>kgregory@stern.nyu.edu</a:t>
            </a:r>
            <a:r>
              <a:rPr lang="en-US"/>
              <a:t>; (212)998-0964  ***</a:t>
            </a:r>
            <a:br>
              <a:rPr lang="en-US"/>
            </a:br>
            <a:endParaRPr lang="en-US"/>
          </a:p>
          <a:p>
            <a:pPr>
              <a:lnSpc>
                <a:spcPct val="80000"/>
              </a:lnSpc>
            </a:pPr>
            <a:endParaRPr lang="en-US"/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en-US" b="1"/>
              <a:t> Giavanna Palermo</a:t>
            </a:r>
            <a:r>
              <a:rPr lang="en-US"/>
              <a:t>, Administrative Aide </a:t>
            </a:r>
          </a:p>
          <a:p>
            <a:pPr>
              <a:lnSpc>
                <a:spcPct val="80000"/>
              </a:lnSpc>
            </a:pPr>
            <a:r>
              <a:rPr lang="en-US">
                <a:hlinkClick r:id="rId6"/>
              </a:rPr>
              <a:t>gpalermo@stern.nyu.edu</a:t>
            </a:r>
            <a:r>
              <a:rPr lang="en-US"/>
              <a:t>;(212) 998-0737 ***</a:t>
            </a:r>
          </a:p>
          <a:p>
            <a:pPr>
              <a:lnSpc>
                <a:spcPct val="80000"/>
              </a:lnSpc>
            </a:pPr>
            <a:r>
              <a:rPr lang="en-US"/>
              <a:t>		</a:t>
            </a:r>
          </a:p>
        </p:txBody>
      </p:sp>
      <p:pic>
        <p:nvPicPr>
          <p:cNvPr id="3076" name="Picture 2" descr="home_heade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91440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533400" y="1066800"/>
            <a:ext cx="77930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400" dirty="0">
                <a:latin typeface="+mj-lt"/>
                <a:ea typeface="+mj-ea"/>
                <a:cs typeface="+mj-cs"/>
              </a:rPr>
              <a:t>DART Office Contacts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Corporate Partners Program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017713"/>
            <a:ext cx="8915400" cy="48402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smtClean="0"/>
              <a:t>The Stern Corporate Partners program: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is designed to make our partner companies have a seamless ongoing interaction with the School 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provides a dedicated relationship manager who works closely with each Partner to maximize the impact of corporate dollars 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offers targeted access to Stern’s 200+ faculty members and more than 5,000 undergraduate, graduate, and doctoral students</a:t>
            </a:r>
          </a:p>
          <a:p>
            <a:pPr lvl="1" eaLnBrk="1" hangingPunct="1">
              <a:lnSpc>
                <a:spcPct val="8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Our Corporate Partners program is successful because it creates true partnerships that benefit both the School and our Partners  </a:t>
            </a:r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Corporate Partners maximize their impact by maintaining full control over the distribution of their investments, and in turn, their investments enable the School to advance on its upward trajectory </a:t>
            </a:r>
          </a:p>
        </p:txBody>
      </p:sp>
      <p:pic>
        <p:nvPicPr>
          <p:cNvPr id="4100" name="Picture 2" descr="home_head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990600" y="914400"/>
            <a:ext cx="77930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400" dirty="0">
                <a:latin typeface="+mj-lt"/>
                <a:ea typeface="+mj-ea"/>
                <a:cs typeface="+mj-cs"/>
              </a:rPr>
              <a:t>Corporate Partners Program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Corporate Partners 2008-2009</a:t>
            </a:r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304800" y="1600200"/>
            <a:ext cx="3581400" cy="595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150" b="1" dirty="0"/>
              <a:t>CEO LEVEL ($100,000+)		</a:t>
            </a:r>
          </a:p>
          <a:p>
            <a:pPr>
              <a:defRPr/>
            </a:pPr>
            <a:r>
              <a:rPr lang="en-US" sz="1150" dirty="0" err="1"/>
              <a:t>Citi</a:t>
            </a:r>
            <a:r>
              <a:rPr lang="en-US" sz="1150" dirty="0"/>
              <a:t> Foundation </a:t>
            </a:r>
            <a:br>
              <a:rPr lang="en-US" sz="1150" dirty="0"/>
            </a:br>
            <a:r>
              <a:rPr lang="en-US" sz="1150" dirty="0"/>
              <a:t>Deutsche Bank</a:t>
            </a:r>
            <a:br>
              <a:rPr lang="en-US" sz="1150" dirty="0"/>
            </a:br>
            <a:r>
              <a:rPr lang="en-US" sz="1150" dirty="0"/>
              <a:t>Ernst &amp; Young LLP</a:t>
            </a:r>
            <a:br>
              <a:rPr lang="en-US" sz="1150" dirty="0"/>
            </a:br>
            <a:r>
              <a:rPr lang="en-US" sz="1150" dirty="0"/>
              <a:t>IBM</a:t>
            </a:r>
            <a:br>
              <a:rPr lang="en-US" sz="1150" dirty="0"/>
            </a:br>
            <a:r>
              <a:rPr lang="en-US" sz="1150" dirty="0"/>
              <a:t>JPMorgan Chase &amp; Co.</a:t>
            </a:r>
            <a:br>
              <a:rPr lang="en-US" sz="1150" dirty="0"/>
            </a:br>
            <a:r>
              <a:rPr lang="en-US" sz="1150" dirty="0"/>
              <a:t>The NASDAQ OMX Group, Inc.</a:t>
            </a:r>
            <a:br>
              <a:rPr lang="en-US" sz="1150" dirty="0"/>
            </a:br>
            <a:r>
              <a:rPr lang="en-US" sz="1150" dirty="0"/>
              <a:t>Yahoo!</a:t>
            </a:r>
            <a:br>
              <a:rPr lang="en-US" sz="1150" dirty="0"/>
            </a:br>
            <a:r>
              <a:rPr lang="en-US" sz="1150" dirty="0"/>
              <a:t/>
            </a:r>
            <a:br>
              <a:rPr lang="en-US" sz="1150" dirty="0"/>
            </a:br>
            <a:r>
              <a:rPr lang="en-US" sz="1150" b="1" dirty="0"/>
              <a:t>MANAGING DIRECTOR LEVEL ($50,000 - $99,999)</a:t>
            </a:r>
            <a:r>
              <a:rPr lang="en-US" sz="1150" dirty="0"/>
              <a:t/>
            </a:r>
            <a:br>
              <a:rPr lang="en-US" sz="1150" dirty="0"/>
            </a:br>
            <a:r>
              <a:rPr lang="en-US" sz="1150" dirty="0" err="1"/>
              <a:t>Banque</a:t>
            </a:r>
            <a:r>
              <a:rPr lang="en-US" sz="1150" dirty="0"/>
              <a:t> de France</a:t>
            </a:r>
            <a:br>
              <a:rPr lang="en-US" sz="1150" dirty="0"/>
            </a:br>
            <a:r>
              <a:rPr lang="en-US" sz="1150" dirty="0"/>
              <a:t>Cisco</a:t>
            </a:r>
            <a:br>
              <a:rPr lang="en-US" sz="1150" dirty="0"/>
            </a:br>
            <a:r>
              <a:rPr lang="en-US" sz="1150" dirty="0"/>
              <a:t>Goldman, Sachs &amp; Co.</a:t>
            </a:r>
            <a:br>
              <a:rPr lang="en-US" sz="1150" dirty="0"/>
            </a:br>
            <a:r>
              <a:rPr lang="en-US" sz="1150" dirty="0"/>
              <a:t>Google</a:t>
            </a:r>
            <a:br>
              <a:rPr lang="en-US" sz="1150" dirty="0"/>
            </a:br>
            <a:r>
              <a:rPr lang="en-US" sz="1150" dirty="0"/>
              <a:t>Hess Corporation</a:t>
            </a:r>
            <a:br>
              <a:rPr lang="en-US" sz="1150" dirty="0"/>
            </a:br>
            <a:r>
              <a:rPr lang="en-US" sz="1150" dirty="0"/>
              <a:t>PricewaterhouseCoopers</a:t>
            </a:r>
            <a:br>
              <a:rPr lang="en-US" sz="1150" dirty="0"/>
            </a:br>
            <a:r>
              <a:rPr lang="en-US" sz="1150" dirty="0"/>
              <a:t>Toyota Corporation</a:t>
            </a:r>
          </a:p>
          <a:p>
            <a:pPr>
              <a:defRPr/>
            </a:pPr>
            <a:endParaRPr lang="en-US" sz="1150" dirty="0"/>
          </a:p>
          <a:p>
            <a:pPr>
              <a:defRPr/>
            </a:pPr>
            <a:r>
              <a:rPr lang="en-US" sz="1150" b="1" dirty="0"/>
              <a:t>DIRECTOR LEVEL ($25,000 - $49,999)</a:t>
            </a:r>
            <a:r>
              <a:rPr lang="en-US" sz="1150" dirty="0"/>
              <a:t/>
            </a:r>
            <a:br>
              <a:rPr lang="en-US" sz="1150" dirty="0"/>
            </a:br>
            <a:r>
              <a:rPr lang="en-US" sz="1150" dirty="0"/>
              <a:t>American Express Company</a:t>
            </a:r>
            <a:br>
              <a:rPr lang="en-US" sz="1150" dirty="0"/>
            </a:br>
            <a:r>
              <a:rPr lang="en-US" sz="1150" dirty="0"/>
              <a:t>Bank of America</a:t>
            </a:r>
            <a:br>
              <a:rPr lang="en-US" sz="1150" dirty="0"/>
            </a:br>
            <a:r>
              <a:rPr lang="en-US" sz="1150" dirty="0"/>
              <a:t>Credit Suisse</a:t>
            </a:r>
            <a:br>
              <a:rPr lang="en-US" sz="1150" dirty="0"/>
            </a:br>
            <a:r>
              <a:rPr lang="en-US" sz="1150" dirty="0"/>
              <a:t>Deloitte</a:t>
            </a:r>
            <a:br>
              <a:rPr lang="en-US" sz="1150" dirty="0"/>
            </a:br>
            <a:r>
              <a:rPr lang="en-US" sz="1150" dirty="0"/>
              <a:t>Johnson &amp; Johnson</a:t>
            </a:r>
            <a:br>
              <a:rPr lang="en-US" sz="1150" dirty="0"/>
            </a:br>
            <a:r>
              <a:rPr lang="en-US" sz="1150" dirty="0"/>
              <a:t>Morgan Stanley &amp; Co.</a:t>
            </a:r>
            <a:br>
              <a:rPr lang="en-US" sz="1150" dirty="0"/>
            </a:br>
            <a:r>
              <a:rPr lang="en-US" sz="1150" dirty="0"/>
              <a:t>Niles Foundation</a:t>
            </a:r>
            <a:br>
              <a:rPr lang="en-US" sz="1150" dirty="0"/>
            </a:br>
            <a:r>
              <a:rPr lang="en-US" sz="1150" dirty="0"/>
              <a:t>UBS Investment Bank</a:t>
            </a:r>
            <a:br>
              <a:rPr lang="en-US" sz="1150" dirty="0"/>
            </a:br>
            <a:r>
              <a:rPr lang="en-US" sz="1150" dirty="0"/>
              <a:t>Unilever North America</a:t>
            </a:r>
            <a:r>
              <a:rPr lang="en-US" sz="1100" dirty="0"/>
              <a:t/>
            </a:r>
            <a:br>
              <a:rPr lang="en-US" sz="1100" dirty="0"/>
            </a:br>
            <a:r>
              <a:rPr lang="en-US" sz="1100" dirty="0"/>
              <a:t/>
            </a:r>
            <a:br>
              <a:rPr lang="en-US" sz="1100" dirty="0"/>
            </a:br>
            <a:r>
              <a:rPr lang="en-US" sz="1100" dirty="0"/>
              <a:t/>
            </a:r>
            <a:br>
              <a:rPr lang="en-US" sz="1100" dirty="0"/>
            </a:br>
            <a:endParaRPr lang="en-US" sz="1100" dirty="0"/>
          </a:p>
        </p:txBody>
      </p:sp>
      <p:pic>
        <p:nvPicPr>
          <p:cNvPr id="2" name="Picture 2" descr="home_head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762000" y="838200"/>
            <a:ext cx="77930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000" dirty="0">
                <a:latin typeface="+mj-lt"/>
                <a:ea typeface="+mj-ea"/>
                <a:cs typeface="+mj-cs"/>
              </a:rPr>
              <a:t>Corporate Partners </a:t>
            </a:r>
            <a:r>
              <a:rPr lang="en-US" sz="4000" dirty="0">
                <a:latin typeface="+mj-lt"/>
                <a:ea typeface="+mj-ea"/>
                <a:cs typeface="+mj-cs"/>
              </a:rPr>
              <a:t>2011-2012</a:t>
            </a:r>
            <a:endParaRPr lang="en-US" sz="4000" dirty="0">
              <a:latin typeface="+mj-lt"/>
              <a:ea typeface="+mj-ea"/>
              <a:cs typeface="+mj-cs"/>
            </a:endParaRPr>
          </a:p>
        </p:txBody>
      </p:sp>
      <p:sp>
        <p:nvSpPr>
          <p:cNvPr id="5126" name="Rectangle 7"/>
          <p:cNvSpPr>
            <a:spLocks noChangeArrowheads="1"/>
          </p:cNvSpPr>
          <p:nvPr/>
        </p:nvSpPr>
        <p:spPr bwMode="auto">
          <a:xfrm>
            <a:off x="4876800" y="1828800"/>
            <a:ext cx="4572000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/>
              <a:t>ASSOCIATE LEVEL ($10,000 - $24,999)</a:t>
            </a:r>
            <a:r>
              <a:rPr lang="en-US" sz="1200"/>
              <a:t/>
            </a:r>
            <a:br>
              <a:rPr lang="en-US" sz="1200"/>
            </a:br>
            <a:r>
              <a:rPr lang="en-US" sz="1200"/>
              <a:t>Bank of New York</a:t>
            </a:r>
            <a:br>
              <a:rPr lang="en-US" sz="1200"/>
            </a:br>
            <a:r>
              <a:rPr lang="en-US" sz="1200"/>
              <a:t>Barclays Capital</a:t>
            </a:r>
            <a:br>
              <a:rPr lang="en-US" sz="1200"/>
            </a:br>
            <a:r>
              <a:rPr lang="en-US" sz="1200"/>
              <a:t>CRA International</a:t>
            </a:r>
            <a:br>
              <a:rPr lang="en-US" sz="1200"/>
            </a:br>
            <a:r>
              <a:rPr lang="en-US" sz="1200"/>
              <a:t>Kirkland &amp; Ellis </a:t>
            </a:r>
            <a:br>
              <a:rPr lang="en-US" sz="1200"/>
            </a:br>
            <a:r>
              <a:rPr lang="en-US" sz="1200"/>
              <a:t>McKinsey &amp; Company</a:t>
            </a:r>
            <a:br>
              <a:rPr lang="en-US" sz="1200"/>
            </a:br>
            <a:r>
              <a:rPr lang="en-US" sz="1200"/>
              <a:t>Nichols Foundation</a:t>
            </a:r>
            <a:br>
              <a:rPr lang="en-US" sz="1200"/>
            </a:br>
            <a:r>
              <a:rPr lang="en-US" sz="1200"/>
              <a:t>Robert Half International</a:t>
            </a:r>
            <a:br>
              <a:rPr lang="en-US" sz="1200"/>
            </a:br>
            <a:r>
              <a:rPr lang="en-US" sz="1200"/>
              <a:t>Standard &amp; Poor's</a:t>
            </a:r>
            <a:br>
              <a:rPr lang="en-US" sz="1200"/>
            </a:br>
            <a:r>
              <a:rPr lang="en-US" sz="1200"/>
              <a:t>Thomson Reuters</a:t>
            </a:r>
            <a:br>
              <a:rPr lang="en-US" sz="1200"/>
            </a:br>
            <a:r>
              <a:rPr lang="en-US" sz="1200"/>
              <a:t>The Dannon Company</a:t>
            </a:r>
            <a:br>
              <a:rPr lang="en-US" sz="1200"/>
            </a:br>
            <a:r>
              <a:rPr lang="en-US" sz="1200"/>
              <a:t/>
            </a:r>
            <a:br>
              <a:rPr lang="en-US" sz="1200"/>
            </a:br>
            <a:r>
              <a:rPr lang="en-US" sz="1200" b="1"/>
              <a:t>AFFILIATE LEVEL ($5,000 - $9,999)</a:t>
            </a:r>
            <a:r>
              <a:rPr lang="en-US" sz="1200"/>
              <a:t/>
            </a:r>
            <a:br>
              <a:rPr lang="en-US" sz="1200"/>
            </a:br>
            <a:r>
              <a:rPr lang="en-US" sz="1200"/>
              <a:t>Bayer</a:t>
            </a:r>
            <a:br>
              <a:rPr lang="en-US" sz="1200"/>
            </a:br>
            <a:r>
              <a:rPr lang="en-US" sz="1200"/>
              <a:t>BNP Paribas</a:t>
            </a:r>
            <a:br>
              <a:rPr lang="en-US" sz="1200"/>
            </a:br>
            <a:r>
              <a:rPr lang="en-US" sz="1200"/>
              <a:t>Booz &amp; Company</a:t>
            </a:r>
            <a:br>
              <a:rPr lang="en-US" sz="1200"/>
            </a:br>
            <a:r>
              <a:rPr lang="en-US" sz="1200"/>
              <a:t>Boston Consulting Group, Inc.</a:t>
            </a:r>
            <a:br>
              <a:rPr lang="en-US" sz="1200"/>
            </a:br>
            <a:r>
              <a:rPr lang="en-US" sz="1200"/>
              <a:t>Bristol-Myers Squibb</a:t>
            </a:r>
            <a:br>
              <a:rPr lang="en-US" sz="1200"/>
            </a:br>
            <a:r>
              <a:rPr lang="en-US" sz="1200"/>
              <a:t>Colgate-Palmolive Company</a:t>
            </a:r>
            <a:br>
              <a:rPr lang="en-US" sz="1200"/>
            </a:br>
            <a:r>
              <a:rPr lang="en-US" sz="1200"/>
              <a:t>Fondation Insitut Europlace </a:t>
            </a:r>
            <a:br>
              <a:rPr lang="en-US" sz="1200"/>
            </a:br>
            <a:r>
              <a:rPr lang="en-US" sz="1200"/>
              <a:t>Jefferies &amp; Co.</a:t>
            </a:r>
            <a:br>
              <a:rPr lang="en-US" sz="1200"/>
            </a:br>
            <a:r>
              <a:rPr lang="en-US" sz="1200"/>
              <a:t>Kraft</a:t>
            </a:r>
            <a:br>
              <a:rPr lang="en-US" sz="1200"/>
            </a:br>
            <a:r>
              <a:rPr lang="en-US" sz="1200"/>
              <a:t>Novartis</a:t>
            </a: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endParaRPr 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Corporate Partner Benefits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017713"/>
            <a:ext cx="8726488" cy="40782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The Stern Corporate Partners Program offers corporations a portfolio of opportunities to build brand awareness and relationships with current students through sponsorship opportunities. These typically include: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/>
              <a:t>IDENTIFY FUTURE TALENT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• Scholarships/fellowships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• Student clubs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• Club conferences &amp; networking events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• Admissions events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• Pre-term orientation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•Diversity-driven events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•Industry-focused presentations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•Mock interview programs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9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900" smtClean="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572000" y="2971800"/>
            <a:ext cx="4572000" cy="297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b="1" dirty="0">
                <a:latin typeface="+mn-lt"/>
              </a:rPr>
              <a:t>DEVELOP BUSINESS KNOWLEDGE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dirty="0">
                <a:latin typeface="+mn-lt"/>
              </a:rPr>
              <a:t>• Endowed chairs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dirty="0">
                <a:latin typeface="+mn-lt"/>
              </a:rPr>
              <a:t>• Academic conferences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dirty="0">
                <a:latin typeface="+mn-lt"/>
              </a:rPr>
              <a:t>• Faculty projects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dirty="0">
                <a:latin typeface="+mn-lt"/>
              </a:rPr>
              <a:t>• Case study discussions &amp; competitions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dirty="0">
                <a:latin typeface="+mn-lt"/>
              </a:rPr>
              <a:t>• Course development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dirty="0">
                <a:latin typeface="+mn-lt"/>
              </a:rPr>
              <a:t>• Academic initiatives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endParaRPr lang="en-US" dirty="0">
              <a:latin typeface="+mn-lt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b="1" dirty="0">
                <a:latin typeface="+mn-lt"/>
              </a:rPr>
              <a:t>BUILD COMPANY REPUTATION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dirty="0">
                <a:latin typeface="+mn-lt"/>
              </a:rPr>
              <a:t>•Name a space at Stern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dirty="0">
                <a:latin typeface="+mn-lt"/>
              </a:rPr>
              <a:t>•Participate in the CEO Series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dirty="0">
                <a:latin typeface="+mn-lt"/>
              </a:rPr>
              <a:t>•Host alumni events at your firm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dirty="0">
                <a:latin typeface="+mn-lt"/>
              </a:rPr>
              <a:t>•Participate in high-profile, public events</a:t>
            </a:r>
          </a:p>
        </p:txBody>
      </p:sp>
      <p:pic>
        <p:nvPicPr>
          <p:cNvPr id="6149" name="Picture 2" descr="home_head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57200" y="914400"/>
            <a:ext cx="77930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400">
                <a:latin typeface="+mj-lt"/>
                <a:ea typeface="+mj-ea"/>
                <a:cs typeface="+mj-cs"/>
              </a:rPr>
              <a:t>Corporate Partner Benefits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ARD can help you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726488" cy="46116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1800" smtClean="0"/>
              <a:t>ALUMNI RELATIONS</a:t>
            </a:r>
          </a:p>
          <a:p>
            <a:pPr lvl="1" eaLnBrk="1" hangingPunct="1"/>
            <a:r>
              <a:rPr lang="en-US" sz="1800" smtClean="0"/>
              <a:t>Help securing alumni participation by:</a:t>
            </a:r>
          </a:p>
          <a:p>
            <a:pPr lvl="2" eaLnBrk="1" hangingPunct="1"/>
            <a:r>
              <a:rPr lang="en-US" sz="1800" smtClean="0"/>
              <a:t>Facilitating outreach to alumni for to speak and attend conferences, events</a:t>
            </a:r>
          </a:p>
          <a:p>
            <a:pPr lvl="2" eaLnBrk="1" hangingPunct="1"/>
            <a:r>
              <a:rPr lang="en-US" sz="1800" smtClean="0"/>
              <a:t>Publicizing club events to alumni: E-vents, online calendar, targeted emails where appropriate (NOTE: need 4 weeks lead time), other collateral</a:t>
            </a:r>
          </a:p>
          <a:p>
            <a:pPr lvl="2" eaLnBrk="1" hangingPunct="1"/>
            <a:r>
              <a:rPr lang="en-US" sz="1800" smtClean="0"/>
              <a:t>Sponsorship of alumni participation in student events*</a:t>
            </a:r>
          </a:p>
          <a:p>
            <a:pPr lvl="1" eaLnBrk="1" hangingPunct="1"/>
            <a:endParaRPr lang="en-US" sz="1600" smtClean="0"/>
          </a:p>
          <a:p>
            <a:pPr eaLnBrk="1" hangingPunct="1">
              <a:buFont typeface="Wingdings" pitchFamily="2" charset="2"/>
              <a:buNone/>
            </a:pPr>
            <a:r>
              <a:rPr lang="en-US" sz="1800" smtClean="0"/>
              <a:t>DEVELOPMENT</a:t>
            </a:r>
          </a:p>
          <a:p>
            <a:pPr lvl="1" eaLnBrk="1" hangingPunct="1"/>
            <a:r>
              <a:rPr lang="en-US" sz="1800" smtClean="0"/>
              <a:t>Aid in securing corporate club sponsorships by:</a:t>
            </a:r>
          </a:p>
          <a:p>
            <a:pPr lvl="2" eaLnBrk="1" hangingPunct="1"/>
            <a:r>
              <a:rPr lang="en-US" sz="1800" smtClean="0"/>
              <a:t>Sharing development corporate contacts with student leaders</a:t>
            </a:r>
          </a:p>
          <a:p>
            <a:pPr lvl="2" eaLnBrk="1" hangingPunct="1"/>
            <a:r>
              <a:rPr lang="en-US" sz="1800" smtClean="0"/>
              <a:t>Working with companies to come up with unique sponsorship/event opportunities for clubs throughout the year</a:t>
            </a:r>
          </a:p>
          <a:p>
            <a:pPr lvl="2" eaLnBrk="1" hangingPunct="1"/>
            <a:r>
              <a:rPr lang="en-US" sz="1800" smtClean="0"/>
              <a:t>Reviewing sponsorship packages, levels, benefits with clubs</a:t>
            </a:r>
          </a:p>
          <a:p>
            <a:pPr lvl="2" eaLnBrk="1" hangingPunct="1"/>
            <a:r>
              <a:rPr lang="en-US" sz="1800" smtClean="0"/>
              <a:t>Helping to make pitch</a:t>
            </a:r>
          </a:p>
          <a:p>
            <a:pPr lvl="2" eaLnBrk="1" hangingPunct="1"/>
            <a:r>
              <a:rPr lang="en-US" sz="1800" smtClean="0"/>
              <a:t>Processing payments and invoicing</a:t>
            </a:r>
          </a:p>
          <a:p>
            <a:pPr eaLnBrk="1" hangingPunct="1"/>
            <a:endParaRPr lang="en-US" sz="1600" smtClean="0"/>
          </a:p>
        </p:txBody>
      </p:sp>
      <p:pic>
        <p:nvPicPr>
          <p:cNvPr id="7172" name="Picture 2" descr="home_head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609600" y="838200"/>
            <a:ext cx="77930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400" dirty="0">
                <a:latin typeface="+mj-lt"/>
                <a:ea typeface="+mj-ea"/>
                <a:cs typeface="+mj-cs"/>
              </a:rPr>
              <a:t>How DART can help you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0" y="2017713"/>
            <a:ext cx="9144000" cy="4383087"/>
          </a:xfrm>
        </p:spPr>
        <p:txBody>
          <a:bodyPr/>
          <a:lstStyle/>
          <a:p>
            <a:pPr lvl="1" eaLnBrk="1" hangingPunct="1"/>
            <a:r>
              <a:rPr lang="en-US" u="sng" smtClean="0"/>
              <a:t>Lead time</a:t>
            </a:r>
            <a:r>
              <a:rPr lang="en-US" smtClean="0"/>
              <a:t> is critical - particularly for event speakers, alumni communications, and sponsorship</a:t>
            </a:r>
          </a:p>
          <a:p>
            <a:pPr lvl="1" eaLnBrk="1" hangingPunct="1"/>
            <a:endParaRPr lang="en-US" smtClean="0"/>
          </a:p>
          <a:p>
            <a:pPr lvl="1" eaLnBrk="1" hangingPunct="1"/>
            <a:r>
              <a:rPr lang="en-US" u="sng" smtClean="0"/>
              <a:t>Communication</a:t>
            </a:r>
            <a:r>
              <a:rPr lang="en-US" smtClean="0"/>
              <a:t> between our office and your club is key. Sharing information will help ensure we maximize opportunities. Please clear alumni names with your club advisor in our office before approaching. </a:t>
            </a:r>
          </a:p>
          <a:p>
            <a:pPr lvl="1" eaLnBrk="1" hangingPunct="1">
              <a:buFont typeface="Wingdings" pitchFamily="2" charset="2"/>
              <a:buNone/>
            </a:pPr>
            <a:endParaRPr lang="en-US" smtClean="0"/>
          </a:p>
          <a:p>
            <a:pPr lvl="1" eaLnBrk="1" hangingPunct="1"/>
            <a:r>
              <a:rPr lang="en-US" smtClean="0"/>
              <a:t>DART &amp; Students are partners in </a:t>
            </a:r>
            <a:r>
              <a:rPr lang="en-US" u="sng" smtClean="0"/>
              <a:t>relationship management</a:t>
            </a:r>
          </a:p>
          <a:p>
            <a:pPr eaLnBrk="1" hangingPunct="1">
              <a:buFont typeface="Wingdings" pitchFamily="2" charset="2"/>
              <a:buNone/>
            </a:pPr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endParaRPr lang="en-US" smtClean="0"/>
          </a:p>
        </p:txBody>
      </p:sp>
      <p:sp>
        <p:nvSpPr>
          <p:cNvPr id="81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Important items to note</a:t>
            </a:r>
          </a:p>
        </p:txBody>
      </p:sp>
      <p:pic>
        <p:nvPicPr>
          <p:cNvPr id="8196" name="Picture 2" descr="home_head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609600" y="914400"/>
            <a:ext cx="77930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400">
                <a:latin typeface="+mj-lt"/>
                <a:ea typeface="+mj-ea"/>
                <a:cs typeface="+mj-cs"/>
              </a:rPr>
              <a:t>Important items to note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652</Words>
  <Application>Microsoft Office PowerPoint</Application>
  <PresentationFormat>On-screen Show (4:3)</PresentationFormat>
  <Paragraphs>100</Paragraphs>
  <Slides>7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Photo Editor Photo</vt:lpstr>
      <vt:lpstr>Working with Alumni and Corporate Relations</vt:lpstr>
      <vt:lpstr>ARD Office Contacts</vt:lpstr>
      <vt:lpstr>Corporate Partners Program</vt:lpstr>
      <vt:lpstr>Corporate Partners 2008-2009</vt:lpstr>
      <vt:lpstr>Corporate Partner Benefits</vt:lpstr>
      <vt:lpstr>How ARD can help you</vt:lpstr>
      <vt:lpstr>Important items to note</vt:lpstr>
    </vt:vector>
  </TitlesOfParts>
  <Company>NYU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NYU</dc:creator>
  <cp:lastModifiedBy>Windows User</cp:lastModifiedBy>
  <cp:revision>41</cp:revision>
  <dcterms:created xsi:type="dcterms:W3CDTF">2009-02-17T22:20:51Z</dcterms:created>
  <dcterms:modified xsi:type="dcterms:W3CDTF">2012-04-03T20:09:10Z</dcterms:modified>
</cp:coreProperties>
</file>